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9"/>
  </p:notesMasterIdLst>
  <p:sldIdLst>
    <p:sldId id="256" r:id="rId2"/>
    <p:sldId id="265" r:id="rId3"/>
    <p:sldId id="374" r:id="rId4"/>
    <p:sldId id="287" r:id="rId5"/>
    <p:sldId id="376" r:id="rId6"/>
    <p:sldId id="377" r:id="rId7"/>
    <p:sldId id="378" r:id="rId8"/>
    <p:sldId id="379" r:id="rId9"/>
    <p:sldId id="380" r:id="rId10"/>
    <p:sldId id="381" r:id="rId11"/>
    <p:sldId id="382" r:id="rId12"/>
    <p:sldId id="383" r:id="rId13"/>
    <p:sldId id="384" r:id="rId14"/>
    <p:sldId id="385" r:id="rId15"/>
    <p:sldId id="386" r:id="rId16"/>
    <p:sldId id="387" r:id="rId17"/>
    <p:sldId id="388" r:id="rId18"/>
    <p:sldId id="389" r:id="rId19"/>
    <p:sldId id="390" r:id="rId20"/>
    <p:sldId id="391" r:id="rId21"/>
    <p:sldId id="394" r:id="rId22"/>
    <p:sldId id="399" r:id="rId23"/>
    <p:sldId id="400" r:id="rId24"/>
    <p:sldId id="395" r:id="rId25"/>
    <p:sldId id="396" r:id="rId26"/>
    <p:sldId id="398" r:id="rId27"/>
    <p:sldId id="401" r:id="rId28"/>
    <p:sldId id="392" r:id="rId29"/>
    <p:sldId id="402" r:id="rId30"/>
    <p:sldId id="403" r:id="rId31"/>
    <p:sldId id="413" r:id="rId32"/>
    <p:sldId id="414" r:id="rId33"/>
    <p:sldId id="415" r:id="rId34"/>
    <p:sldId id="416" r:id="rId35"/>
    <p:sldId id="417" r:id="rId36"/>
    <p:sldId id="418" r:id="rId37"/>
    <p:sldId id="420" r:id="rId38"/>
    <p:sldId id="419" r:id="rId39"/>
    <p:sldId id="421" r:id="rId40"/>
    <p:sldId id="422" r:id="rId41"/>
    <p:sldId id="423" r:id="rId42"/>
    <p:sldId id="424" r:id="rId43"/>
    <p:sldId id="425" r:id="rId44"/>
    <p:sldId id="426" r:id="rId45"/>
    <p:sldId id="427" r:id="rId46"/>
    <p:sldId id="428" r:id="rId47"/>
    <p:sldId id="429" r:id="rId48"/>
    <p:sldId id="405" r:id="rId49"/>
    <p:sldId id="407" r:id="rId50"/>
    <p:sldId id="408" r:id="rId51"/>
    <p:sldId id="410" r:id="rId52"/>
    <p:sldId id="411" r:id="rId53"/>
    <p:sldId id="412" r:id="rId54"/>
    <p:sldId id="430" r:id="rId55"/>
    <p:sldId id="431" r:id="rId56"/>
    <p:sldId id="432" r:id="rId57"/>
    <p:sldId id="264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9FDD"/>
    <a:srgbClr val="16ADFA"/>
    <a:srgbClr val="36D2CE"/>
    <a:srgbClr val="0D597D"/>
    <a:srgbClr val="1274A3"/>
    <a:srgbClr val="129EE3"/>
    <a:srgbClr val="0A4967"/>
    <a:srgbClr val="FDEDF0"/>
    <a:srgbClr val="AAEDFF"/>
    <a:srgbClr val="85E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19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16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E75368-5041-8440-AD00-104716367AD6}" type="datetimeFigureOut">
              <a:t>2024. 1. 18.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BE8505-9096-814B-9718-5F1F2ECDE224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58908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2813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5031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9003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1272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6521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02891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51323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39790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63251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5836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0939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56309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1113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2635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37678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56217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73810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23733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8633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99486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99939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31141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68998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515507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175298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86647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35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16950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5601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49801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960060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75601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331862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41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4718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310079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42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03245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749003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378104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654664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703029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20682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08736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857100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150559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3023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400334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92078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30972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54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068761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55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45869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5446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5983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54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9066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BE8505-9096-814B-9718-5F1F2ECDE224}" type="slidenum"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9644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1D00EE1-88DF-12AE-4D6E-B284AA7670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514" y="5992586"/>
            <a:ext cx="1085849" cy="108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150114"/>
            <a:ext cx="12213771" cy="707886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096632" y="2721114"/>
            <a:ext cx="59987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코딩 날다람쥐 비행기 메뉴얼</a:t>
            </a:r>
            <a:endParaRPr lang="en-US" altLang="ko-KR" sz="4000" b="1" dirty="0">
              <a:solidFill>
                <a:schemeClr val="tx1">
                  <a:lumMod val="65000"/>
                  <a:lumOff val="35000"/>
                </a:schemeClr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17F065-1F4F-797E-1F1D-C66A9F056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524" y="4267200"/>
            <a:ext cx="2318951" cy="231895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81E1977-F667-EF40-5CA3-398D2FE2D838}"/>
              </a:ext>
            </a:extLst>
          </p:cNvPr>
          <p:cNvSpPr/>
          <p:nvPr/>
        </p:nvSpPr>
        <p:spPr>
          <a:xfrm>
            <a:off x="-10887" y="0"/>
            <a:ext cx="12213771" cy="707886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01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아두이노 기초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5" name="Picture Placeholder 1">
            <a:extLst>
              <a:ext uri="{FF2B5EF4-FFF2-40B4-BE49-F238E27FC236}">
                <a16:creationId xmlns:a16="http://schemas.microsoft.com/office/drawing/2014/main" id="{AB516D00-BE45-61CC-95EC-3B133C516521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355336" y="2171677"/>
            <a:ext cx="1818000" cy="1932732"/>
          </a:xfrm>
          <a:prstGeom prst="rect">
            <a:avLst/>
          </a:prstGeom>
          <a:ln w="38160">
            <a:solidFill>
              <a:srgbClr val="199FDD"/>
            </a:solidFill>
            <a:round/>
          </a:ln>
        </p:spPr>
      </p:pic>
      <p:pic>
        <p:nvPicPr>
          <p:cNvPr id="6" name="Picture Placeholder 2">
            <a:extLst>
              <a:ext uri="{FF2B5EF4-FFF2-40B4-BE49-F238E27FC236}">
                <a16:creationId xmlns:a16="http://schemas.microsoft.com/office/drawing/2014/main" id="{EEC31574-3C83-F693-0A10-14FD9F9B6A5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5187000" y="2135723"/>
            <a:ext cx="1818000" cy="1932918"/>
          </a:xfrm>
          <a:prstGeom prst="rect">
            <a:avLst/>
          </a:prstGeom>
          <a:ln w="38160">
            <a:solidFill>
              <a:srgbClr val="199FDD"/>
            </a:solidFill>
            <a:round/>
          </a:ln>
        </p:spPr>
      </p:pic>
      <p:pic>
        <p:nvPicPr>
          <p:cNvPr id="7" name="Picture Placeholder 3">
            <a:extLst>
              <a:ext uri="{FF2B5EF4-FFF2-40B4-BE49-F238E27FC236}">
                <a16:creationId xmlns:a16="http://schemas.microsoft.com/office/drawing/2014/main" id="{CB79ED00-1D36-EFE4-9E89-A299A2F0BB78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9247741" y="2171677"/>
            <a:ext cx="1818001" cy="1930478"/>
          </a:xfrm>
          <a:prstGeom prst="rect">
            <a:avLst/>
          </a:prstGeom>
          <a:ln w="38160">
            <a:solidFill>
              <a:srgbClr val="199FDD"/>
            </a:solidFill>
            <a:round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E9EE9C-55E3-FEDD-8B12-12404FFD6D89}"/>
              </a:ext>
            </a:extLst>
          </p:cNvPr>
          <p:cNvSpPr txBox="1"/>
          <p:nvPr/>
        </p:nvSpPr>
        <p:spPr>
          <a:xfrm>
            <a:off x="1140548" y="4357041"/>
            <a:ext cx="2263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C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언어 기반의 언어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0E8FBF-746F-4E87-AA15-528B6529A8B1}"/>
              </a:ext>
            </a:extLst>
          </p:cNvPr>
          <p:cNvSpPr txBox="1"/>
          <p:nvPr/>
        </p:nvSpPr>
        <p:spPr>
          <a:xfrm>
            <a:off x="1140548" y="4997958"/>
            <a:ext cx="2622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아두이노에서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사용하는 언어는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C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언어를 기반으로 하여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if,for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문 등을 사용한다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058FA3-4E2E-83A1-5C12-42C63B81C25B}"/>
              </a:ext>
            </a:extLst>
          </p:cNvPr>
          <p:cNvSpPr txBox="1"/>
          <p:nvPr/>
        </p:nvSpPr>
        <p:spPr>
          <a:xfrm>
            <a:off x="5057053" y="4357041"/>
            <a:ext cx="2061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Pin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제어가 중심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86A71A-7110-B7EF-0A71-CB3EA16212AC}"/>
              </a:ext>
            </a:extLst>
          </p:cNvPr>
          <p:cNvSpPr txBox="1"/>
          <p:nvPr/>
        </p:nvSpPr>
        <p:spPr>
          <a:xfrm>
            <a:off x="4819700" y="4997958"/>
            <a:ext cx="2895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핀에 전기를 어떻게 흐르게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하느냐가 주요한 부분이므로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코딩에서도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pin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제어를 중심으로 이루어진다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594C4F-A6AD-6035-E570-C054539B458C}"/>
              </a:ext>
            </a:extLst>
          </p:cNvPr>
          <p:cNvSpPr txBox="1"/>
          <p:nvPr/>
        </p:nvSpPr>
        <p:spPr>
          <a:xfrm>
            <a:off x="9000420" y="4357041"/>
            <a:ext cx="2263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C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언어 기반의 언어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08C33D-FEC0-7A43-1569-02DE21F211A6}"/>
              </a:ext>
            </a:extLst>
          </p:cNvPr>
          <p:cNvSpPr txBox="1"/>
          <p:nvPr/>
        </p:nvSpPr>
        <p:spPr>
          <a:xfrm>
            <a:off x="9075156" y="4997958"/>
            <a:ext cx="2622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아두이노에서는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전원만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들어오면 코딩한대로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진행되어 기본적으로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무한히 반복된다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F9135F-CE68-5EB4-074D-22539E358073}"/>
              </a:ext>
            </a:extLst>
          </p:cNvPr>
          <p:cNvSpPr txBox="1"/>
          <p:nvPr/>
        </p:nvSpPr>
        <p:spPr>
          <a:xfrm>
            <a:off x="994583" y="1060887"/>
            <a:ext cx="715035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∙ 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아두이노 언어의 특징</a:t>
            </a:r>
            <a:endParaRPr kumimoji="1" lang="en-US" altLang="ko-KR" sz="2000" b="1" u="sng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4301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01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아두이노 기초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F9135F-CE68-5EB4-074D-22539E358073}"/>
              </a:ext>
            </a:extLst>
          </p:cNvPr>
          <p:cNvSpPr txBox="1"/>
          <p:nvPr/>
        </p:nvSpPr>
        <p:spPr>
          <a:xfrm>
            <a:off x="797350" y="1060887"/>
            <a:ext cx="715035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∙ </a:t>
            </a:r>
            <a:r>
              <a:rPr kumimoji="1" lang="en-US" altLang="ko-KR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setup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과 </a:t>
            </a:r>
            <a:r>
              <a:rPr kumimoji="1" lang="en-US" altLang="ko-KR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loop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292CECE-E5B7-7B2B-1782-289EE8784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390" y="2093714"/>
            <a:ext cx="4176464" cy="2609598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2C639BA6-310D-B3BA-9863-E7FBA1161E0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7350" y="1750224"/>
            <a:ext cx="4876824" cy="4605171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001F39-36A7-9366-1AD0-BBD7998CA3CD}"/>
              </a:ext>
            </a:extLst>
          </p:cNvPr>
          <p:cNvSpPr txBox="1"/>
          <p:nvPr/>
        </p:nvSpPr>
        <p:spPr>
          <a:xfrm>
            <a:off x="7355074" y="1750224"/>
            <a:ext cx="3081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0B3AAF-A22B-5D22-B71E-6C4324E77167}"/>
              </a:ext>
            </a:extLst>
          </p:cNvPr>
          <p:cNvSpPr txBox="1"/>
          <p:nvPr/>
        </p:nvSpPr>
        <p:spPr>
          <a:xfrm>
            <a:off x="7366408" y="2191417"/>
            <a:ext cx="4268192" cy="129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Pin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의 모드를 설정하거나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시리얼 통신의 설정을 하는 등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기본적인 세팅을 하는 구간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함수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이다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i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*</a:t>
            </a:r>
            <a:r>
              <a:rPr lang="ko-KR" altLang="en-US" b="1" i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한번만 실행된다</a:t>
            </a:r>
            <a:r>
              <a:rPr lang="en-US" altLang="ko-KR" b="1" i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BFEC7A-F7C5-3BEA-E8EE-3C68E96D122A}"/>
              </a:ext>
            </a:extLst>
          </p:cNvPr>
          <p:cNvSpPr txBox="1"/>
          <p:nvPr/>
        </p:nvSpPr>
        <p:spPr>
          <a:xfrm>
            <a:off x="7366408" y="4126800"/>
            <a:ext cx="3081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loop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AAEB71-0E96-D274-E533-DAAF63A739D8}"/>
              </a:ext>
            </a:extLst>
          </p:cNvPr>
          <p:cNvSpPr txBox="1"/>
          <p:nvPr/>
        </p:nvSpPr>
        <p:spPr>
          <a:xfrm>
            <a:off x="7366408" y="4643032"/>
            <a:ext cx="426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실질적으로 프로그램을 작성하는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구간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함수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으로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무한히 반복한다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2846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01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아두이노 기초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F9135F-CE68-5EB4-074D-22539E358073}"/>
              </a:ext>
            </a:extLst>
          </p:cNvPr>
          <p:cNvSpPr txBox="1"/>
          <p:nvPr/>
        </p:nvSpPr>
        <p:spPr>
          <a:xfrm>
            <a:off x="797350" y="1060887"/>
            <a:ext cx="3601655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∙ </a:t>
            </a:r>
            <a:r>
              <a:rPr kumimoji="1" lang="en-US" altLang="ko-KR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pinMode (pin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번호</a:t>
            </a:r>
            <a:r>
              <a:rPr kumimoji="1" lang="en-US" altLang="ko-KR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모드</a:t>
            </a:r>
            <a:r>
              <a:rPr kumimoji="1" lang="en-US" altLang="ko-KR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D5F8C9-73D0-F147-BCB9-74DE66E1E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61" y="2305465"/>
            <a:ext cx="4104456" cy="2336691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01BDB3C8-5EA4-934F-DA2A-B615F29D7FE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20718" y="1824214"/>
            <a:ext cx="4876824" cy="4605171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19D2B0-FB8C-B2D9-5C74-FCEE018FE969}"/>
              </a:ext>
            </a:extLst>
          </p:cNvPr>
          <p:cNvSpPr txBox="1"/>
          <p:nvPr/>
        </p:nvSpPr>
        <p:spPr>
          <a:xfrm>
            <a:off x="7332848" y="1824214"/>
            <a:ext cx="3081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pinMode</a:t>
            </a:r>
            <a:r>
              <a:rPr lang="en-US" altLang="ko-KR" sz="2000" b="1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(pin</a:t>
            </a:r>
            <a:r>
              <a:rPr lang="ko-KR" altLang="en-US" sz="2000" b="1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번호</a:t>
            </a:r>
            <a:r>
              <a:rPr lang="en-US" altLang="ko-KR" sz="2000" b="1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, </a:t>
            </a:r>
            <a:r>
              <a:rPr lang="ko-KR" altLang="en-US" sz="2000" b="1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모드</a:t>
            </a:r>
            <a:r>
              <a:rPr lang="en-US" altLang="ko-KR" sz="2000" b="1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36A819-0341-76E2-E44C-4A54772D7039}"/>
              </a:ext>
            </a:extLst>
          </p:cNvPr>
          <p:cNvSpPr txBox="1"/>
          <p:nvPr/>
        </p:nvSpPr>
        <p:spPr>
          <a:xfrm>
            <a:off x="7366408" y="2388229"/>
            <a:ext cx="42681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인자에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pin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번호와 핀의 모드를 넣는다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.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핀의 모드는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가지로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,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OUTPUT(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출력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)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INPUT(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입력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)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바른돋움 1" pitchFamily="18" charset="-127"/>
              <a:ea typeface="바른돋움 1" pitchFamily="18" charset="-127"/>
            </a:endParaRPr>
          </a:p>
          <a:p>
            <a:r>
              <a:rPr lang="en-US" altLang="ko-KR" b="1" i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*</a:t>
            </a:r>
            <a:r>
              <a:rPr lang="en-US" altLang="ko-KR" b="1" i="1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pinMode</a:t>
            </a:r>
            <a:r>
              <a:rPr lang="ko-KR" altLang="en-US" b="1" i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의 </a:t>
            </a:r>
            <a:r>
              <a:rPr lang="en-US" altLang="ko-KR" b="1" i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M</a:t>
            </a:r>
            <a:r>
              <a:rPr lang="ko-KR" altLang="en-US" b="1" i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은 대문자</a:t>
            </a:r>
            <a:r>
              <a:rPr lang="en-US" altLang="ko-KR" b="1" i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4AF217-A8A6-1D62-61E0-DD78E30B8A94}"/>
              </a:ext>
            </a:extLst>
          </p:cNvPr>
          <p:cNvSpPr txBox="1"/>
          <p:nvPr/>
        </p:nvSpPr>
        <p:spPr>
          <a:xfrm>
            <a:off x="7332848" y="4868713"/>
            <a:ext cx="426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LED</a:t>
            </a:r>
            <a:r>
              <a:rPr lang="ko-KR" altLang="en-US" b="1" i="1" dirty="0"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는 </a:t>
            </a:r>
            <a:r>
              <a:rPr lang="en-US" altLang="ko-KR" b="1" i="1" dirty="0"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INPUT</a:t>
            </a:r>
            <a:r>
              <a:rPr lang="ko-KR" altLang="en-US" b="1" i="1" dirty="0"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인가요</a:t>
            </a:r>
            <a:r>
              <a:rPr lang="en-US" altLang="ko-KR" b="1" i="1" dirty="0"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? OUTPUT</a:t>
            </a:r>
            <a:r>
              <a:rPr lang="ko-KR" altLang="en-US" b="1" i="1" dirty="0"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인가요</a:t>
            </a:r>
            <a:r>
              <a:rPr lang="en-US" altLang="ko-KR" b="1" i="1" dirty="0"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DED5CD-C7ED-4B18-92DE-ED1A5CE557C8}"/>
              </a:ext>
            </a:extLst>
          </p:cNvPr>
          <p:cNvSpPr txBox="1"/>
          <p:nvPr/>
        </p:nvSpPr>
        <p:spPr>
          <a:xfrm>
            <a:off x="7322010" y="5462624"/>
            <a:ext cx="426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1"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스위치는 </a:t>
            </a:r>
            <a:r>
              <a:rPr lang="en-US" altLang="ko-KR" b="1" i="1" dirty="0"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INPUT</a:t>
            </a:r>
            <a:r>
              <a:rPr lang="ko-KR" altLang="en-US" b="1" i="1" dirty="0"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인가요</a:t>
            </a:r>
            <a:r>
              <a:rPr lang="en-US" altLang="ko-KR" b="1" i="1" dirty="0"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? OUTPUT</a:t>
            </a:r>
            <a:r>
              <a:rPr lang="ko-KR" altLang="en-US" b="1" i="1" dirty="0"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인가요</a:t>
            </a:r>
            <a:r>
              <a:rPr lang="en-US" altLang="ko-KR" b="1" i="1" dirty="0"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02681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01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아두이노 기초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F9135F-CE68-5EB4-074D-22539E358073}"/>
              </a:ext>
            </a:extLst>
          </p:cNvPr>
          <p:cNvSpPr txBox="1"/>
          <p:nvPr/>
        </p:nvSpPr>
        <p:spPr>
          <a:xfrm>
            <a:off x="797351" y="1060887"/>
            <a:ext cx="479614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∙ </a:t>
            </a:r>
            <a:r>
              <a:rPr kumimoji="1" lang="en-US" altLang="ko-KR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digitalWrwite(pin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번호</a:t>
            </a:r>
            <a:r>
              <a:rPr kumimoji="1" lang="en-US" altLang="ko-KR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en-US" altLang="ko-KR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HIGH/LOW)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28F2C6-0909-61BB-CBF0-ECFB1F16A641}"/>
              </a:ext>
            </a:extLst>
          </p:cNvPr>
          <p:cNvSpPr txBox="1"/>
          <p:nvPr/>
        </p:nvSpPr>
        <p:spPr>
          <a:xfrm>
            <a:off x="7029081" y="1824214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digitalWrite</a:t>
            </a:r>
            <a:r>
              <a:rPr lang="en-US" altLang="ko-KR" sz="2000" b="1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(pin</a:t>
            </a:r>
            <a:r>
              <a:rPr lang="ko-KR" altLang="en-US" sz="2000" b="1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번호</a:t>
            </a:r>
            <a:r>
              <a:rPr lang="en-US" altLang="ko-KR" sz="2000" b="1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, HIGH/LOW)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2C8EC8-6B1C-43EA-5664-0FFCFFF82318}"/>
              </a:ext>
            </a:extLst>
          </p:cNvPr>
          <p:cNvSpPr txBox="1"/>
          <p:nvPr/>
        </p:nvSpPr>
        <p:spPr>
          <a:xfrm>
            <a:off x="7078416" y="2417251"/>
            <a:ext cx="42681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바른돋움 1" pitchFamily="18" charset="-127"/>
                <a:ea typeface="바른돋움 1" pitchFamily="18" charset="-127"/>
              </a:rPr>
              <a:t>OUTPUT</a:t>
            </a:r>
            <a:r>
              <a:rPr lang="ko-KR" altLang="en-US" dirty="0">
                <a:latin typeface="바른돋움 1" pitchFamily="18" charset="-127"/>
                <a:ea typeface="바른돋움 1" pitchFamily="18" charset="-127"/>
              </a:rPr>
              <a:t>핀의 디지털 출력을 제어하는</a:t>
            </a:r>
            <a:endParaRPr lang="en-US" altLang="ko-KR" dirty="0">
              <a:latin typeface="바른돋움 1" pitchFamily="18" charset="-127"/>
              <a:ea typeface="바른돋움 1" pitchFamily="18" charset="-127"/>
            </a:endParaRPr>
          </a:p>
          <a:p>
            <a:r>
              <a:rPr lang="ko-KR" altLang="en-US" dirty="0">
                <a:latin typeface="바른돋움 1" pitchFamily="18" charset="-127"/>
                <a:ea typeface="바른돋움 1" pitchFamily="18" charset="-127"/>
              </a:rPr>
              <a:t>함수</a:t>
            </a:r>
            <a:r>
              <a:rPr lang="en-US" altLang="ko-KR" dirty="0">
                <a:latin typeface="바른돋움 1" pitchFamily="18" charset="-127"/>
                <a:ea typeface="바른돋움 1" pitchFamily="18" charset="-127"/>
              </a:rPr>
              <a:t>.</a:t>
            </a:r>
          </a:p>
          <a:p>
            <a:endParaRPr lang="en-US" altLang="ko-KR" dirty="0">
              <a:latin typeface="바른돋움 1" pitchFamily="18" charset="-127"/>
              <a:ea typeface="바른돋움 1" pitchFamily="18" charset="-127"/>
            </a:endParaRPr>
          </a:p>
          <a:p>
            <a:r>
              <a:rPr lang="en-US" altLang="ko-KR" dirty="0">
                <a:latin typeface="바른돋움 1" pitchFamily="18" charset="-127"/>
                <a:ea typeface="바른돋움 1" pitchFamily="18" charset="-127"/>
              </a:rPr>
              <a:t>HIGH </a:t>
            </a:r>
            <a:r>
              <a:rPr lang="en-US" altLang="ko-KR" dirty="0">
                <a:latin typeface="바른돋움 1" pitchFamily="18" charset="-127"/>
                <a:ea typeface="바른돋움 1" pitchFamily="18" charset="-127"/>
                <a:sym typeface="Wingdings" panose="05000000000000000000" pitchFamily="2" charset="2"/>
              </a:rPr>
              <a:t>= 1 (</a:t>
            </a:r>
            <a:r>
              <a:rPr lang="ko-KR" altLang="en-US" dirty="0">
                <a:latin typeface="바른돋움 1" pitchFamily="18" charset="-127"/>
                <a:ea typeface="바른돋움 1" pitchFamily="18" charset="-127"/>
                <a:sym typeface="Wingdings" panose="05000000000000000000" pitchFamily="2" charset="2"/>
              </a:rPr>
              <a:t>전기가 </a:t>
            </a:r>
            <a:r>
              <a:rPr lang="ko-KR" altLang="en-US" dirty="0" err="1">
                <a:latin typeface="바른돋움 1" pitchFamily="18" charset="-127"/>
                <a:ea typeface="바른돋움 1" pitchFamily="18" charset="-127"/>
                <a:sym typeface="Wingdings" panose="05000000000000000000" pitchFamily="2" charset="2"/>
              </a:rPr>
              <a:t>들어감</a:t>
            </a:r>
            <a:r>
              <a:rPr lang="en-US" altLang="ko-KR" dirty="0">
                <a:latin typeface="바른돋움 1" pitchFamily="18" charset="-127"/>
                <a:ea typeface="바른돋움 1" pitchFamily="18" charset="-127"/>
                <a:sym typeface="Wingdings" panose="05000000000000000000" pitchFamily="2" charset="2"/>
              </a:rPr>
              <a:t>)</a:t>
            </a:r>
          </a:p>
          <a:p>
            <a:endParaRPr lang="en-US" altLang="ko-KR" dirty="0">
              <a:latin typeface="바른돋움 1" pitchFamily="18" charset="-127"/>
              <a:ea typeface="바른돋움 1" pitchFamily="18" charset="-127"/>
              <a:sym typeface="Wingdings" panose="05000000000000000000" pitchFamily="2" charset="2"/>
            </a:endParaRPr>
          </a:p>
          <a:p>
            <a:r>
              <a:rPr lang="en-US" altLang="ko-KR" dirty="0">
                <a:latin typeface="바른돋움 1" pitchFamily="18" charset="-127"/>
                <a:ea typeface="바른돋움 1" pitchFamily="18" charset="-127"/>
                <a:sym typeface="Wingdings" panose="05000000000000000000" pitchFamily="2" charset="2"/>
              </a:rPr>
              <a:t>LOW = 0 (</a:t>
            </a:r>
            <a:r>
              <a:rPr lang="ko-KR" altLang="en-US" dirty="0">
                <a:latin typeface="바른돋움 1" pitchFamily="18" charset="-127"/>
                <a:ea typeface="바른돋움 1" pitchFamily="18" charset="-127"/>
                <a:sym typeface="Wingdings" panose="05000000000000000000" pitchFamily="2" charset="2"/>
              </a:rPr>
              <a:t>전기가 들어가지 않음</a:t>
            </a:r>
            <a:r>
              <a:rPr lang="en-US" altLang="ko-KR" dirty="0">
                <a:latin typeface="바른돋움 1" pitchFamily="18" charset="-127"/>
                <a:ea typeface="바른돋움 1" pitchFamily="18" charset="-127"/>
                <a:sym typeface="Wingdings" panose="05000000000000000000" pitchFamily="2" charset="2"/>
              </a:rPr>
              <a:t>)</a:t>
            </a:r>
          </a:p>
          <a:p>
            <a:endParaRPr lang="en-US" altLang="ko-KR" dirty="0">
              <a:latin typeface="바른돋움 1" pitchFamily="18" charset="-127"/>
              <a:ea typeface="바른돋움 1" pitchFamily="18" charset="-127"/>
            </a:endParaRPr>
          </a:p>
          <a:p>
            <a:r>
              <a:rPr lang="en-US" altLang="ko-KR" b="1" i="1" u="sng" dirty="0">
                <a:latin typeface="바른돋움 1" pitchFamily="18" charset="-127"/>
                <a:ea typeface="바른돋움 1" pitchFamily="18" charset="-127"/>
              </a:rPr>
              <a:t>*W</a:t>
            </a:r>
            <a:r>
              <a:rPr lang="ko-KR" altLang="en-US" b="1" i="1" u="sng" dirty="0">
                <a:latin typeface="바른돋움 1" pitchFamily="18" charset="-127"/>
                <a:ea typeface="바른돋움 1" pitchFamily="18" charset="-127"/>
              </a:rPr>
              <a:t>가 대문자임</a:t>
            </a:r>
            <a:endParaRPr lang="en-US" altLang="ko-KR" b="1" i="1" u="sng" dirty="0">
              <a:latin typeface="바른돋움 1" pitchFamily="18" charset="-127"/>
              <a:ea typeface="바른돋움 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E4BDF-0A6D-B945-A514-D26194343AE7}"/>
              </a:ext>
            </a:extLst>
          </p:cNvPr>
          <p:cNvSpPr txBox="1"/>
          <p:nvPr/>
        </p:nvSpPr>
        <p:spPr>
          <a:xfrm>
            <a:off x="7103090" y="4868713"/>
            <a:ext cx="426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LED</a:t>
            </a:r>
            <a:r>
              <a:rPr lang="ko-KR" altLang="en-US" b="1" i="1" dirty="0"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는 </a:t>
            </a:r>
            <a:r>
              <a:rPr lang="en-US" altLang="ko-KR" b="1" i="1" dirty="0" err="1"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digitalWrite</a:t>
            </a:r>
            <a:r>
              <a:rPr lang="ko-KR" altLang="en-US" b="1" i="1" dirty="0"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로 제어할 수 있나요</a:t>
            </a:r>
            <a:r>
              <a:rPr lang="en-US" altLang="ko-KR" b="1" i="1" dirty="0"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6C7F30-9BA3-0CA1-8F8B-39DB139D11C5}"/>
              </a:ext>
            </a:extLst>
          </p:cNvPr>
          <p:cNvSpPr txBox="1"/>
          <p:nvPr/>
        </p:nvSpPr>
        <p:spPr>
          <a:xfrm>
            <a:off x="7078416" y="5462624"/>
            <a:ext cx="426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1" dirty="0"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스위치는 </a:t>
            </a:r>
            <a:r>
              <a:rPr lang="en-US" altLang="ko-KR" b="1" i="1" dirty="0" err="1"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digitalWriet</a:t>
            </a:r>
            <a:r>
              <a:rPr lang="ko-KR" altLang="en-US" b="1" i="1" dirty="0"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로 제어할 수 있나요</a:t>
            </a:r>
            <a:r>
              <a:rPr lang="en-US" altLang="ko-KR" b="1" i="1" dirty="0"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?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57E25CA-3827-1BE5-CA53-5CBCFB4F5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26" y="2297730"/>
            <a:ext cx="4176464" cy="225429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F2F41494-6CE7-8F6A-4B12-CF2E384D4B8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45392" y="1750224"/>
            <a:ext cx="4876824" cy="460517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9145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01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아두이노 기초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F9135F-CE68-5EB4-074D-22539E358073}"/>
              </a:ext>
            </a:extLst>
          </p:cNvPr>
          <p:cNvSpPr txBox="1"/>
          <p:nvPr/>
        </p:nvSpPr>
        <p:spPr>
          <a:xfrm>
            <a:off x="797351" y="1000534"/>
            <a:ext cx="47961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∙ </a:t>
            </a:r>
            <a:r>
              <a:rPr kumimoji="1" lang="en-US" altLang="ko-KR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delay (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밀리초 </a:t>
            </a:r>
            <a:r>
              <a:rPr kumimoji="1" lang="en-US" altLang="ko-KR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(10^-3))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endParaRPr kumimoji="1" lang="en-US" altLang="ko-KR" sz="2000" b="1" u="sng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 * </a:t>
            </a:r>
            <a:r>
              <a:rPr kumimoji="1" lang="en-US" altLang="ko-KR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1000</a:t>
            </a:r>
            <a:r>
              <a:rPr kumimoji="1" lang="ko-KR" altLang="en-US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en-US" altLang="ko-KR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=</a:t>
            </a:r>
            <a:r>
              <a:rPr kumimoji="1" lang="ko-KR" altLang="en-US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en-US" altLang="ko-KR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</a:t>
            </a:r>
            <a:r>
              <a:rPr kumimoji="1" lang="ko-KR" altLang="en-US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초</a:t>
            </a:r>
            <a:endParaRPr kumimoji="1" lang="en-US" altLang="ko-KR" sz="2000" b="1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57E25CA-3827-1BE5-CA53-5CBCFB4F5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826" y="2297730"/>
            <a:ext cx="4176464" cy="225429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F2F41494-6CE7-8F6A-4B12-CF2E384D4B85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45392" y="1750224"/>
            <a:ext cx="4876824" cy="4605171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D261ED-66D3-9D7B-9B27-1B7A154F84DD}"/>
              </a:ext>
            </a:extLst>
          </p:cNvPr>
          <p:cNvSpPr txBox="1"/>
          <p:nvPr/>
        </p:nvSpPr>
        <p:spPr>
          <a:xfrm>
            <a:off x="6975751" y="2229712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delay(</a:t>
            </a:r>
            <a:r>
              <a:rPr lang="ko-KR" altLang="en-US" sz="2000" b="1" dirty="0" err="1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밀리초</a:t>
            </a:r>
            <a:r>
              <a:rPr lang="en-US" altLang="ko-KR" sz="2000" b="1" dirty="0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F52DB-9C19-15E8-EB47-DC6F3B944F4F}"/>
              </a:ext>
            </a:extLst>
          </p:cNvPr>
          <p:cNvSpPr txBox="1"/>
          <p:nvPr/>
        </p:nvSpPr>
        <p:spPr>
          <a:xfrm>
            <a:off x="6975751" y="2870960"/>
            <a:ext cx="42681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바른돋움 1" pitchFamily="18" charset="-127"/>
                <a:ea typeface="바른돋움 1" pitchFamily="18" charset="-127"/>
              </a:rPr>
              <a:t>밀리초만큼</a:t>
            </a:r>
            <a:r>
              <a:rPr lang="ko-KR" altLang="en-US" dirty="0">
                <a:latin typeface="바른돋움 1" pitchFamily="18" charset="-127"/>
                <a:ea typeface="바른돋움 1" pitchFamily="18" charset="-127"/>
              </a:rPr>
              <a:t> 기다리는 함수</a:t>
            </a:r>
            <a:r>
              <a:rPr lang="en-US" altLang="ko-KR" dirty="0">
                <a:latin typeface="바른돋움 1" pitchFamily="18" charset="-127"/>
                <a:ea typeface="바른돋움 1" pitchFamily="18" charset="-127"/>
              </a:rPr>
              <a:t>.</a:t>
            </a:r>
          </a:p>
          <a:p>
            <a:endParaRPr lang="en-US" altLang="ko-KR" dirty="0">
              <a:latin typeface="바른돋움 1" pitchFamily="18" charset="-127"/>
              <a:ea typeface="바른돋움 1" pitchFamily="18" charset="-127"/>
            </a:endParaRPr>
          </a:p>
          <a:p>
            <a:r>
              <a:rPr lang="ko-KR" altLang="en-US" dirty="0">
                <a:latin typeface="바른돋움 1" pitchFamily="18" charset="-127"/>
                <a:ea typeface="바른돋움 1" pitchFamily="18" charset="-127"/>
              </a:rPr>
              <a:t>몇 초만큼 </a:t>
            </a:r>
            <a:r>
              <a:rPr lang="en-US" altLang="ko-KR" dirty="0">
                <a:latin typeface="바른돋움 1" pitchFamily="18" charset="-127"/>
                <a:ea typeface="바른돋움 1" pitchFamily="18" charset="-127"/>
              </a:rPr>
              <a:t>Led</a:t>
            </a:r>
            <a:r>
              <a:rPr lang="ko-KR" altLang="en-US" dirty="0">
                <a:latin typeface="바른돋움 1" pitchFamily="18" charset="-127"/>
                <a:ea typeface="바른돋움 1" pitchFamily="18" charset="-127"/>
              </a:rPr>
              <a:t>를 킬 때</a:t>
            </a:r>
            <a:r>
              <a:rPr lang="en-US" altLang="ko-KR" dirty="0">
                <a:latin typeface="바른돋움 1" pitchFamily="18" charset="-127"/>
                <a:ea typeface="바른돋움 1" pitchFamily="18" charset="-127"/>
              </a:rPr>
              <a:t>, </a:t>
            </a:r>
          </a:p>
          <a:p>
            <a:r>
              <a:rPr lang="ko-KR" altLang="en-US" dirty="0">
                <a:latin typeface="바른돋움 1" pitchFamily="18" charset="-127"/>
                <a:ea typeface="바른돋움 1" pitchFamily="18" charset="-127"/>
              </a:rPr>
              <a:t>몇 초만큼 기다리는 부분을 </a:t>
            </a:r>
            <a:r>
              <a:rPr lang="en-US" altLang="ko-KR" dirty="0">
                <a:latin typeface="바른돋움 1" pitchFamily="18" charset="-127"/>
                <a:ea typeface="바른돋움 1" pitchFamily="18" charset="-127"/>
              </a:rPr>
              <a:t>delay</a:t>
            </a:r>
            <a:r>
              <a:rPr lang="ko-KR" altLang="en-US" dirty="0">
                <a:latin typeface="바른돋움 1" pitchFamily="18" charset="-127"/>
                <a:ea typeface="바른돋움 1" pitchFamily="18" charset="-127"/>
              </a:rPr>
              <a:t>가 함</a:t>
            </a:r>
            <a:r>
              <a:rPr lang="en-US" altLang="ko-KR" dirty="0">
                <a:latin typeface="바른돋움 1" pitchFamily="18" charset="-127"/>
                <a:ea typeface="바른돋움 1" pitchFamily="18" charset="-127"/>
              </a:rPr>
              <a:t>!</a:t>
            </a:r>
          </a:p>
          <a:p>
            <a:endParaRPr lang="en-US" altLang="ko-KR" dirty="0">
              <a:latin typeface="바른돋움 1" pitchFamily="18" charset="-127"/>
              <a:ea typeface="바른돋움 1" pitchFamily="18" charset="-127"/>
            </a:endParaRPr>
          </a:p>
          <a:p>
            <a:r>
              <a:rPr lang="en-US" altLang="ko-KR" b="1" i="1" u="sng" dirty="0">
                <a:latin typeface="바른돋움 1" pitchFamily="18" charset="-127"/>
                <a:ea typeface="바른돋움 1" pitchFamily="18" charset="-127"/>
              </a:rPr>
              <a:t>*delay(1000) = 1</a:t>
            </a:r>
            <a:r>
              <a:rPr lang="ko-KR" altLang="en-US" b="1" i="1" u="sng" dirty="0">
                <a:latin typeface="바른돋움 1" pitchFamily="18" charset="-127"/>
                <a:ea typeface="바른돋움 1" pitchFamily="18" charset="-127"/>
              </a:rPr>
              <a:t>초임</a:t>
            </a:r>
            <a:endParaRPr lang="en-US" altLang="ko-KR" b="1" i="1" u="sng" dirty="0">
              <a:latin typeface="바른돋움 1" pitchFamily="18" charset="-127"/>
              <a:ea typeface="바른돋움 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78670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01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아두이노 기초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CC40E-91A8-01D0-1C1C-2FFA7013A03E}"/>
              </a:ext>
            </a:extLst>
          </p:cNvPr>
          <p:cNvSpPr txBox="1"/>
          <p:nvPr/>
        </p:nvSpPr>
        <p:spPr>
          <a:xfrm>
            <a:off x="1083633" y="1589355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github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에서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yaddugi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검색</a:t>
            </a:r>
            <a:endParaRPr kumimoji="1" lang="en-US" altLang="ko-KR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A47CC-85FB-714E-11EE-E98941D607F6}"/>
              </a:ext>
            </a:extLst>
          </p:cNvPr>
          <p:cNvSpPr txBox="1"/>
          <p:nvPr/>
        </p:nvSpPr>
        <p:spPr>
          <a:xfrm>
            <a:off x="842183" y="1143079"/>
            <a:ext cx="715035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∙ 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실습 전에 잠깐</a:t>
            </a:r>
            <a:r>
              <a:rPr kumimoji="1" lang="en-US" altLang="ko-KR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6344CC-35E8-E243-CE5E-94695A4F8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921" y="2126974"/>
            <a:ext cx="8270157" cy="4541665"/>
          </a:xfrm>
          <a:prstGeom prst="rect">
            <a:avLst/>
          </a:prstGeom>
        </p:spPr>
      </p:pic>
      <p:sp>
        <p:nvSpPr>
          <p:cNvPr id="7" name="액자 6">
            <a:extLst>
              <a:ext uri="{FF2B5EF4-FFF2-40B4-BE49-F238E27FC236}">
                <a16:creationId xmlns:a16="http://schemas.microsoft.com/office/drawing/2014/main" id="{D4F2A523-FBF6-D109-B5B2-9236C5C6DC15}"/>
              </a:ext>
            </a:extLst>
          </p:cNvPr>
          <p:cNvSpPr/>
          <p:nvPr/>
        </p:nvSpPr>
        <p:spPr>
          <a:xfrm>
            <a:off x="2138887" y="2551707"/>
            <a:ext cx="825389" cy="459684"/>
          </a:xfrm>
          <a:prstGeom prst="frame">
            <a:avLst>
              <a:gd name="adj1" fmla="val 97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4FA36381-46D5-7CFF-E779-1799D1E74091}"/>
              </a:ext>
            </a:extLst>
          </p:cNvPr>
          <p:cNvSpPr/>
          <p:nvPr/>
        </p:nvSpPr>
        <p:spPr>
          <a:xfrm rot="20923069">
            <a:off x="2882837" y="2218541"/>
            <a:ext cx="3122011" cy="1514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34941-36F9-E3CB-F82E-33CBB841677A}"/>
              </a:ext>
            </a:extLst>
          </p:cNvPr>
          <p:cNvSpPr txBox="1"/>
          <p:nvPr/>
        </p:nvSpPr>
        <p:spPr>
          <a:xfrm>
            <a:off x="5995881" y="1669895"/>
            <a:ext cx="847039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b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yaddugi</a:t>
            </a:r>
          </a:p>
        </p:txBody>
      </p:sp>
    </p:spTree>
    <p:extLst>
      <p:ext uri="{BB962C8B-B14F-4D97-AF65-F5344CB8AC3E}">
        <p14:creationId xmlns:p14="http://schemas.microsoft.com/office/powerpoint/2010/main" val="1150482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01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아두이노 기초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CC40E-91A8-01D0-1C1C-2FFA7013A03E}"/>
              </a:ext>
            </a:extLst>
          </p:cNvPr>
          <p:cNvSpPr txBox="1"/>
          <p:nvPr/>
        </p:nvSpPr>
        <p:spPr>
          <a:xfrm>
            <a:off x="1083633" y="1589355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melona0826/YaDDuGi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클릭</a:t>
            </a:r>
            <a:endParaRPr kumimoji="1" lang="en-US" altLang="ko-KR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A47CC-85FB-714E-11EE-E98941D607F6}"/>
              </a:ext>
            </a:extLst>
          </p:cNvPr>
          <p:cNvSpPr txBox="1"/>
          <p:nvPr/>
        </p:nvSpPr>
        <p:spPr>
          <a:xfrm>
            <a:off x="842183" y="1143079"/>
            <a:ext cx="715035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∙ 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실습 전에 잠깐</a:t>
            </a:r>
            <a:r>
              <a:rPr kumimoji="1" lang="en-US" altLang="ko-KR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D1503A-460C-614A-E3BB-C74862979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873" y="2460363"/>
            <a:ext cx="8336253" cy="4033108"/>
          </a:xfrm>
          <a:prstGeom prst="rect">
            <a:avLst/>
          </a:prstGeom>
        </p:spPr>
      </p:pic>
      <p:sp>
        <p:nvSpPr>
          <p:cNvPr id="6" name="액자 5">
            <a:extLst>
              <a:ext uri="{FF2B5EF4-FFF2-40B4-BE49-F238E27FC236}">
                <a16:creationId xmlns:a16="http://schemas.microsoft.com/office/drawing/2014/main" id="{7966B7FC-E578-D770-36A7-94E16675BF31}"/>
              </a:ext>
            </a:extLst>
          </p:cNvPr>
          <p:cNvSpPr/>
          <p:nvPr/>
        </p:nvSpPr>
        <p:spPr>
          <a:xfrm>
            <a:off x="3232749" y="2925161"/>
            <a:ext cx="5107946" cy="568525"/>
          </a:xfrm>
          <a:prstGeom prst="frame">
            <a:avLst>
              <a:gd name="adj1" fmla="val 97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2A08217F-7953-3D62-D31F-34DEBFFCEAEB}"/>
              </a:ext>
            </a:extLst>
          </p:cNvPr>
          <p:cNvSpPr/>
          <p:nvPr/>
        </p:nvSpPr>
        <p:spPr>
          <a:xfrm rot="18128781">
            <a:off x="7985286" y="2337021"/>
            <a:ext cx="1193716" cy="24668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4C168-BEE7-E096-F330-B89F8FB435F0}"/>
              </a:ext>
            </a:extLst>
          </p:cNvPr>
          <p:cNvSpPr txBox="1"/>
          <p:nvPr/>
        </p:nvSpPr>
        <p:spPr>
          <a:xfrm>
            <a:off x="8598134" y="1464647"/>
            <a:ext cx="847039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b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melona0826/YaDDuGi </a:t>
            </a:r>
            <a:r>
              <a:rPr kumimoji="1" lang="ko-KR" altLang="en-US" b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클릭</a:t>
            </a:r>
            <a:r>
              <a:rPr kumimoji="1" lang="en-US" altLang="ko-KR" b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11793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1178F8B-991E-220D-C363-760539EA3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23" y="2032135"/>
            <a:ext cx="9697306" cy="466606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01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아두이노 기초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CC40E-91A8-01D0-1C1C-2FFA7013A03E}"/>
              </a:ext>
            </a:extLst>
          </p:cNvPr>
          <p:cNvSpPr txBox="1"/>
          <p:nvPr/>
        </p:nvSpPr>
        <p:spPr>
          <a:xfrm>
            <a:off x="1083633" y="1589355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Download ZIP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클릭</a:t>
            </a:r>
            <a:endParaRPr kumimoji="1" lang="en-US" altLang="ko-KR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A47CC-85FB-714E-11EE-E98941D607F6}"/>
              </a:ext>
            </a:extLst>
          </p:cNvPr>
          <p:cNvSpPr txBox="1"/>
          <p:nvPr/>
        </p:nvSpPr>
        <p:spPr>
          <a:xfrm>
            <a:off x="842183" y="1143079"/>
            <a:ext cx="715035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∙ 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실습 전에 잠깐</a:t>
            </a:r>
            <a:r>
              <a:rPr kumimoji="1" lang="en-US" altLang="ko-KR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!</a:t>
            </a:r>
          </a:p>
        </p:txBody>
      </p:sp>
      <p:sp>
        <p:nvSpPr>
          <p:cNvPr id="6" name="액자 5">
            <a:extLst>
              <a:ext uri="{FF2B5EF4-FFF2-40B4-BE49-F238E27FC236}">
                <a16:creationId xmlns:a16="http://schemas.microsoft.com/office/drawing/2014/main" id="{7966B7FC-E578-D770-36A7-94E16675BF31}"/>
              </a:ext>
            </a:extLst>
          </p:cNvPr>
          <p:cNvSpPr/>
          <p:nvPr/>
        </p:nvSpPr>
        <p:spPr>
          <a:xfrm>
            <a:off x="5343560" y="4565557"/>
            <a:ext cx="2116919" cy="331183"/>
          </a:xfrm>
          <a:prstGeom prst="frame">
            <a:avLst>
              <a:gd name="adj1" fmla="val 97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2A08217F-7953-3D62-D31F-34DEBFFCEAEB}"/>
              </a:ext>
            </a:extLst>
          </p:cNvPr>
          <p:cNvSpPr/>
          <p:nvPr/>
        </p:nvSpPr>
        <p:spPr>
          <a:xfrm rot="18128781">
            <a:off x="6687054" y="3150258"/>
            <a:ext cx="3199590" cy="24668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14C168-BEE7-E096-F330-B89F8FB435F0}"/>
              </a:ext>
            </a:extLst>
          </p:cNvPr>
          <p:cNvSpPr txBox="1"/>
          <p:nvPr/>
        </p:nvSpPr>
        <p:spPr>
          <a:xfrm>
            <a:off x="8598134" y="1464647"/>
            <a:ext cx="847039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b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Download ZIP </a:t>
            </a:r>
            <a:r>
              <a:rPr kumimoji="1" lang="ko-KR" altLang="en-US" b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클릭</a:t>
            </a:r>
            <a:endParaRPr kumimoji="1" lang="en-US" altLang="ko-KR" b="1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0170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01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아두이노 기초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DCC40E-91A8-01D0-1C1C-2FFA7013A03E}"/>
              </a:ext>
            </a:extLst>
          </p:cNvPr>
          <p:cNvSpPr txBox="1"/>
          <p:nvPr/>
        </p:nvSpPr>
        <p:spPr>
          <a:xfrm>
            <a:off x="1083633" y="1589355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폴더 중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Basic_Template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에서 코드 작성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A47CC-85FB-714E-11EE-E98941D607F6}"/>
              </a:ext>
            </a:extLst>
          </p:cNvPr>
          <p:cNvSpPr txBox="1"/>
          <p:nvPr/>
        </p:nvSpPr>
        <p:spPr>
          <a:xfrm>
            <a:off x="842183" y="1143079"/>
            <a:ext cx="715035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∙ 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실습 전에 잠깐</a:t>
            </a:r>
            <a:r>
              <a:rPr kumimoji="1" lang="en-US" altLang="ko-KR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!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5D38B5-D02C-B6C8-EB4B-3E1BD6E77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993" y="2109098"/>
            <a:ext cx="8938014" cy="47489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D5BB76-0F36-BC7B-C050-91B52EF3C75C}"/>
              </a:ext>
            </a:extLst>
          </p:cNvPr>
          <p:cNvSpPr txBox="1"/>
          <p:nvPr/>
        </p:nvSpPr>
        <p:spPr>
          <a:xfrm>
            <a:off x="9033173" y="5784571"/>
            <a:ext cx="1531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18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실습 준비 끝</a:t>
            </a:r>
            <a:r>
              <a:rPr kumimoji="1" lang="en-US" altLang="ko-KR" sz="18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!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64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01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아두이노 기초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A47CC-85FB-714E-11EE-E98941D607F6}"/>
              </a:ext>
            </a:extLst>
          </p:cNvPr>
          <p:cNvSpPr txBox="1"/>
          <p:nvPr/>
        </p:nvSpPr>
        <p:spPr>
          <a:xfrm>
            <a:off x="4090086" y="3050435"/>
            <a:ext cx="4011828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LED1</a:t>
            </a:r>
            <a:r>
              <a:rPr kumimoji="1" lang="ko-KR" altLang="en-US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을 켜봅시다</a:t>
            </a:r>
            <a:r>
              <a:rPr kumimoji="1" lang="en-US" altLang="ko-KR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90046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-21771" y="0"/>
            <a:ext cx="12213771" cy="860932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5328282" y="211748"/>
            <a:ext cx="15572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Dotum_Pro Light" pitchFamily="2" charset="-127"/>
                <a:ea typeface="KoPubWorldDotum_Pro Light" pitchFamily="2" charset="-127"/>
                <a:cs typeface="KoPubWorldDotum_Pro Light" pitchFamily="2" charset="-127"/>
              </a:rPr>
              <a:t>Index</a:t>
            </a:r>
            <a:endParaRPr lang="ko-KR" altLang="en-US" sz="2800" spc="600" dirty="0">
              <a:solidFill>
                <a:schemeClr val="bg1"/>
              </a:solidFill>
              <a:latin typeface="KoPubWorldDotum_Pro Light" pitchFamily="2" charset="-127"/>
              <a:ea typeface="KoPubWorldDotum_Pro Light" pitchFamily="2" charset="-127"/>
              <a:cs typeface="KoPubWorldDotum_Pro Light" pitchFamily="2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A2E719E-1497-05AD-BC3B-5EB371BD46E7}"/>
              </a:ext>
            </a:extLst>
          </p:cNvPr>
          <p:cNvGrpSpPr/>
          <p:nvPr/>
        </p:nvGrpSpPr>
        <p:grpSpPr>
          <a:xfrm>
            <a:off x="672811" y="2881411"/>
            <a:ext cx="2553934" cy="523220"/>
            <a:chOff x="1397869" y="1227880"/>
            <a:chExt cx="2553934" cy="52322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ADF85D4-9C50-E943-9E4F-912FE33F23EE}"/>
                </a:ext>
              </a:extLst>
            </p:cNvPr>
            <p:cNvSpPr txBox="1"/>
            <p:nvPr/>
          </p:nvSpPr>
          <p:spPr>
            <a:xfrm>
              <a:off x="1397869" y="1227880"/>
              <a:ext cx="58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199FDD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01</a:t>
              </a:r>
              <a:endParaRPr lang="ko-KR" altLang="en-US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1B0CC08-8AD4-2541-B2D3-060E041A5D51}"/>
                </a:ext>
              </a:extLst>
            </p:cNvPr>
            <p:cNvSpPr txBox="1"/>
            <p:nvPr/>
          </p:nvSpPr>
          <p:spPr>
            <a:xfrm>
              <a:off x="2071160" y="1251124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아두이노 기초</a:t>
              </a:r>
              <a:endParaRPr kumimoji="1" lang="ko-Kore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FFA076D-11BF-1151-C81B-567CF6C22EA1}"/>
              </a:ext>
            </a:extLst>
          </p:cNvPr>
          <p:cNvGrpSpPr/>
          <p:nvPr/>
        </p:nvGrpSpPr>
        <p:grpSpPr>
          <a:xfrm>
            <a:off x="672811" y="3842054"/>
            <a:ext cx="2244555" cy="523220"/>
            <a:chOff x="1397869" y="1935784"/>
            <a:chExt cx="2244555" cy="5232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E908F7-B5FC-064E-9DB7-BBA93963B829}"/>
                </a:ext>
              </a:extLst>
            </p:cNvPr>
            <p:cNvSpPr txBox="1"/>
            <p:nvPr/>
          </p:nvSpPr>
          <p:spPr>
            <a:xfrm>
              <a:off x="1397869" y="1935784"/>
              <a:ext cx="58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199FDD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02</a:t>
              </a:r>
              <a:endParaRPr lang="ko-KR" altLang="en-US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54B336-F460-FB2F-7C2A-3B1F29558379}"/>
                </a:ext>
              </a:extLst>
            </p:cNvPr>
            <p:cNvSpPr txBox="1"/>
            <p:nvPr/>
          </p:nvSpPr>
          <p:spPr>
            <a:xfrm>
              <a:off x="2071160" y="1966561"/>
              <a:ext cx="15712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en-US" sz="240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PID</a:t>
              </a:r>
              <a:r>
                <a:rPr kumimoji="1" lang="ko-KR" altLang="en-US" sz="240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제어란</a:t>
              </a:r>
              <a:endParaRPr kumimoji="1" lang="ko-Kore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1B39182-06FF-966E-F6A0-B2769F068A01}"/>
              </a:ext>
            </a:extLst>
          </p:cNvPr>
          <p:cNvGrpSpPr/>
          <p:nvPr/>
        </p:nvGrpSpPr>
        <p:grpSpPr>
          <a:xfrm>
            <a:off x="6891207" y="1944012"/>
            <a:ext cx="4637837" cy="523220"/>
            <a:chOff x="1397870" y="3685833"/>
            <a:chExt cx="4637837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A90AD91-69A8-A74B-8097-C377CF21328D}"/>
                </a:ext>
              </a:extLst>
            </p:cNvPr>
            <p:cNvSpPr txBox="1"/>
            <p:nvPr/>
          </p:nvSpPr>
          <p:spPr>
            <a:xfrm>
              <a:off x="1397870" y="3685833"/>
              <a:ext cx="58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199FDD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04</a:t>
              </a:r>
              <a:endParaRPr lang="ko-KR" altLang="en-US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1D5A82-2937-82E7-EB08-50CC228633A7}"/>
                </a:ext>
              </a:extLst>
            </p:cNvPr>
            <p:cNvSpPr txBox="1"/>
            <p:nvPr/>
          </p:nvSpPr>
          <p:spPr>
            <a:xfrm>
              <a:off x="2071160" y="3719538"/>
              <a:ext cx="3964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자이로 가속도 센서 </a:t>
              </a:r>
              <a:r>
                <a:rPr kumimoji="1" lang="en-US" altLang="ko-KR" sz="240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MPU6050</a:t>
              </a:r>
              <a:endParaRPr kumimoji="1" lang="ko-Kore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DADF016-E719-EE74-158F-0A244884F3EF}"/>
              </a:ext>
            </a:extLst>
          </p:cNvPr>
          <p:cNvGrpSpPr/>
          <p:nvPr/>
        </p:nvGrpSpPr>
        <p:grpSpPr>
          <a:xfrm>
            <a:off x="672812" y="4802697"/>
            <a:ext cx="4655470" cy="523220"/>
            <a:chOff x="1397870" y="2861504"/>
            <a:chExt cx="4655470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45ADDB-0C43-6D95-C424-A6C83BE5583D}"/>
                </a:ext>
              </a:extLst>
            </p:cNvPr>
            <p:cNvSpPr txBox="1"/>
            <p:nvPr/>
          </p:nvSpPr>
          <p:spPr>
            <a:xfrm>
              <a:off x="1397870" y="2861504"/>
              <a:ext cx="58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199FDD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03</a:t>
              </a:r>
              <a:endParaRPr lang="ko-KR" altLang="en-US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323625-1571-D40A-78C1-9017746EA146}"/>
                </a:ext>
              </a:extLst>
            </p:cNvPr>
            <p:cNvSpPr txBox="1"/>
            <p:nvPr/>
          </p:nvSpPr>
          <p:spPr>
            <a:xfrm>
              <a:off x="2071160" y="2895209"/>
              <a:ext cx="39821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실제 </a:t>
              </a:r>
              <a:r>
                <a:rPr kumimoji="1" lang="en-US" altLang="ko-KR" sz="240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PID</a:t>
              </a:r>
              <a:r>
                <a:rPr kumimoji="1" lang="ko-KR" altLang="en-US" sz="240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 제어가 이용되는 예시</a:t>
              </a:r>
              <a:endParaRPr kumimoji="1" lang="ko-Kore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46ACD3DF-D5EE-1B2F-0A52-BF2B455C6313}"/>
              </a:ext>
            </a:extLst>
          </p:cNvPr>
          <p:cNvGrpSpPr/>
          <p:nvPr/>
        </p:nvGrpSpPr>
        <p:grpSpPr>
          <a:xfrm>
            <a:off x="6891206" y="2881411"/>
            <a:ext cx="3126206" cy="523220"/>
            <a:chOff x="1397870" y="4864895"/>
            <a:chExt cx="3126206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F914F6-8A9B-0482-D0DE-40332133C5EB}"/>
                </a:ext>
              </a:extLst>
            </p:cNvPr>
            <p:cNvSpPr txBox="1"/>
            <p:nvPr/>
          </p:nvSpPr>
          <p:spPr>
            <a:xfrm>
              <a:off x="1397870" y="4864895"/>
              <a:ext cx="58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199FDD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05</a:t>
              </a:r>
              <a:endParaRPr lang="ko-KR" altLang="en-US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868100-6F84-D617-4896-94F6A6F6DD0A}"/>
                </a:ext>
              </a:extLst>
            </p:cNvPr>
            <p:cNvSpPr txBox="1"/>
            <p:nvPr/>
          </p:nvSpPr>
          <p:spPr>
            <a:xfrm>
              <a:off x="2071160" y="4898600"/>
              <a:ext cx="24529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en-US" sz="240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PID </a:t>
              </a:r>
              <a:r>
                <a:rPr kumimoji="1" lang="ko-KR" altLang="en-US" sz="240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튜닝 </a:t>
              </a:r>
              <a:r>
                <a:rPr kumimoji="1" lang="en-US" altLang="ko-KR" sz="240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Method</a:t>
              </a:r>
              <a:endParaRPr kumimoji="1" lang="ko-Kore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E483E74-AC17-ECF6-2ED2-D2FE357B752E}"/>
              </a:ext>
            </a:extLst>
          </p:cNvPr>
          <p:cNvGrpSpPr/>
          <p:nvPr/>
        </p:nvGrpSpPr>
        <p:grpSpPr>
          <a:xfrm>
            <a:off x="6891206" y="3842054"/>
            <a:ext cx="3494896" cy="523220"/>
            <a:chOff x="1397870" y="4864895"/>
            <a:chExt cx="3494896" cy="5232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08C260A-8EC9-790D-A96B-85CF696B3E47}"/>
                </a:ext>
              </a:extLst>
            </p:cNvPr>
            <p:cNvSpPr txBox="1"/>
            <p:nvPr/>
          </p:nvSpPr>
          <p:spPr>
            <a:xfrm>
              <a:off x="1397870" y="4864895"/>
              <a:ext cx="58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199FDD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06</a:t>
              </a:r>
              <a:endParaRPr lang="ko-KR" altLang="en-US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436C34-2935-3672-8A7E-73D0A8F123B5}"/>
                </a:ext>
              </a:extLst>
            </p:cNvPr>
            <p:cNvSpPr txBox="1"/>
            <p:nvPr/>
          </p:nvSpPr>
          <p:spPr>
            <a:xfrm>
              <a:off x="2071160" y="4898600"/>
              <a:ext cx="28216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야뚜기 </a:t>
              </a:r>
              <a:r>
                <a:rPr kumimoji="1" lang="en-US" altLang="ko-KR" sz="240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PID </a:t>
              </a:r>
              <a:r>
                <a:rPr kumimoji="1" lang="ko-KR" altLang="en-US" sz="240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제어 실습</a:t>
              </a:r>
              <a:endParaRPr kumimoji="1" lang="ko-Kore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A22B2BA-AEBC-342A-39DE-2C433D6410BC}"/>
              </a:ext>
            </a:extLst>
          </p:cNvPr>
          <p:cNvGrpSpPr/>
          <p:nvPr/>
        </p:nvGrpSpPr>
        <p:grpSpPr>
          <a:xfrm>
            <a:off x="6885488" y="4836402"/>
            <a:ext cx="2018530" cy="523220"/>
            <a:chOff x="1397870" y="4864895"/>
            <a:chExt cx="2018530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328253F-6123-BFAC-79C0-87D73E03380B}"/>
                </a:ext>
              </a:extLst>
            </p:cNvPr>
            <p:cNvSpPr txBox="1"/>
            <p:nvPr/>
          </p:nvSpPr>
          <p:spPr>
            <a:xfrm>
              <a:off x="1397870" y="4864895"/>
              <a:ext cx="58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199FDD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07</a:t>
              </a:r>
              <a:endParaRPr lang="ko-KR" altLang="en-US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232844-9D65-C944-0BF9-FE55E87D9F83}"/>
                </a:ext>
              </a:extLst>
            </p:cNvPr>
            <p:cNvSpPr txBox="1"/>
            <p:nvPr/>
          </p:nvSpPr>
          <p:spPr>
            <a:xfrm>
              <a:off x="2071160" y="4898600"/>
              <a:ext cx="13452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대회 준비</a:t>
              </a:r>
              <a:endParaRPr kumimoji="1" lang="ko-Kore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585CA13-BA07-58B2-AE6D-053F8DE5E3AB}"/>
              </a:ext>
            </a:extLst>
          </p:cNvPr>
          <p:cNvGrpSpPr/>
          <p:nvPr/>
        </p:nvGrpSpPr>
        <p:grpSpPr>
          <a:xfrm>
            <a:off x="667093" y="1982323"/>
            <a:ext cx="2553934" cy="523220"/>
            <a:chOff x="1397869" y="1227880"/>
            <a:chExt cx="2553934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5094840-A7B3-44BE-ECFB-A8A39F39047B}"/>
                </a:ext>
              </a:extLst>
            </p:cNvPr>
            <p:cNvSpPr txBox="1"/>
            <p:nvPr/>
          </p:nvSpPr>
          <p:spPr>
            <a:xfrm>
              <a:off x="1397869" y="1227880"/>
              <a:ext cx="5886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rgbClr val="199FDD"/>
                  </a:solidFill>
                  <a:latin typeface="KoPubWorldDotum_Pro Bold" pitchFamily="2" charset="-127"/>
                  <a:ea typeface="KoPubWorldDotum_Pro Bold" pitchFamily="2" charset="-127"/>
                  <a:cs typeface="KoPubWorldDotum_Pro Bold" pitchFamily="2" charset="-127"/>
                </a:rPr>
                <a:t>00</a:t>
              </a:r>
              <a:endParaRPr lang="ko-KR" altLang="en-US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984A1A-AD2B-A70C-D7F8-4EA5BC5C4DE1}"/>
                </a:ext>
              </a:extLst>
            </p:cNvPr>
            <p:cNvSpPr txBox="1"/>
            <p:nvPr/>
          </p:nvSpPr>
          <p:spPr>
            <a:xfrm>
              <a:off x="2071160" y="1251124"/>
              <a:ext cx="1880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2400"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rPr>
                <a:t>야뚜기 메뉴얼</a:t>
              </a:r>
              <a:endParaRPr kumimoji="1" lang="ko-Kore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03572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01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아두이노 기초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A47CC-85FB-714E-11EE-E98941D607F6}"/>
              </a:ext>
            </a:extLst>
          </p:cNvPr>
          <p:cNvSpPr txBox="1"/>
          <p:nvPr/>
        </p:nvSpPr>
        <p:spPr>
          <a:xfrm>
            <a:off x="2543547" y="3050435"/>
            <a:ext cx="7104905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LED1</a:t>
            </a:r>
            <a:r>
              <a:rPr kumimoji="1" lang="ko-KR" altLang="en-US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을 </a:t>
            </a:r>
            <a:r>
              <a:rPr kumimoji="1" lang="en-US" altLang="ko-KR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</a:t>
            </a:r>
            <a:r>
              <a:rPr kumimoji="1" lang="ko-KR" altLang="en-US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초 간격으로 깜빡여봅시다</a:t>
            </a:r>
            <a:r>
              <a:rPr kumimoji="1" lang="en-US" altLang="ko-KR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57203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01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아두이노 기초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A47CC-85FB-714E-11EE-E98941D607F6}"/>
              </a:ext>
            </a:extLst>
          </p:cNvPr>
          <p:cNvSpPr txBox="1"/>
          <p:nvPr/>
        </p:nvSpPr>
        <p:spPr>
          <a:xfrm>
            <a:off x="1979650" y="2718036"/>
            <a:ext cx="8232700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버튼</a:t>
            </a:r>
            <a:r>
              <a:rPr kumimoji="1" lang="en-US" altLang="ko-KR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</a:t>
            </a:r>
            <a:r>
              <a:rPr kumimoji="1" lang="ko-KR" altLang="en-US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을 누르면 </a:t>
            </a:r>
            <a:r>
              <a:rPr kumimoji="1" lang="en-US" altLang="ko-KR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LED1</a:t>
            </a:r>
            <a:r>
              <a:rPr kumimoji="1" lang="ko-KR" altLang="en-US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을 켜고</a:t>
            </a:r>
            <a:r>
              <a:rPr kumimoji="1" lang="en-US" altLang="ko-KR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</a:p>
          <a:p>
            <a:pPr algn="ctr">
              <a:lnSpc>
                <a:spcPct val="120000"/>
              </a:lnSpc>
            </a:pPr>
            <a:r>
              <a:rPr kumimoji="1" lang="ko-KR" altLang="en-US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버튼</a:t>
            </a:r>
            <a:r>
              <a:rPr kumimoji="1" lang="en-US" altLang="ko-KR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</a:t>
            </a:r>
            <a:r>
              <a:rPr kumimoji="1" lang="ko-KR" altLang="en-US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을 누르지 않으면 </a:t>
            </a:r>
            <a:r>
              <a:rPr kumimoji="1" lang="en-US" altLang="ko-KR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LED1</a:t>
            </a:r>
            <a:r>
              <a:rPr kumimoji="1" lang="ko-KR" altLang="en-US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을 꺼봅시다</a:t>
            </a:r>
            <a:r>
              <a:rPr kumimoji="1" lang="en-US" altLang="ko-KR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91786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01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아두이노 기초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F9135F-CE68-5EB4-074D-22539E358073}"/>
              </a:ext>
            </a:extLst>
          </p:cNvPr>
          <p:cNvSpPr txBox="1"/>
          <p:nvPr/>
        </p:nvSpPr>
        <p:spPr>
          <a:xfrm>
            <a:off x="797351" y="1000534"/>
            <a:ext cx="479614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∙ </a:t>
            </a:r>
            <a:r>
              <a:rPr kumimoji="1" lang="en-US" altLang="ko-KR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analogWrite (pin 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번호</a:t>
            </a:r>
            <a:r>
              <a:rPr kumimoji="1" lang="en-US" altLang="ko-KR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값 </a:t>
            </a:r>
            <a:r>
              <a:rPr kumimoji="1" lang="en-US" altLang="ko-KR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(0~255))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BC2ECB-C24A-3343-4294-84065E374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531" y="2459370"/>
            <a:ext cx="4176464" cy="1940699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B53EF669-0E20-0F6C-F1FB-2E02955D51DE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797351" y="1803714"/>
            <a:ext cx="4876824" cy="4605171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C1C097-D2BD-3CB1-4C27-7178E1D85BDF}"/>
              </a:ext>
            </a:extLst>
          </p:cNvPr>
          <p:cNvSpPr txBox="1"/>
          <p:nvPr/>
        </p:nvSpPr>
        <p:spPr>
          <a:xfrm>
            <a:off x="7366408" y="1803714"/>
            <a:ext cx="4176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err="1">
                <a:solidFill>
                  <a:srgbClr val="1D62F0"/>
                </a:solidFill>
                <a:latin typeface="바른돋움 1" pitchFamily="18" charset="-127"/>
                <a:ea typeface="바른돋움 1" pitchFamily="18" charset="-127"/>
              </a:rPr>
              <a:t>analogWrite</a:t>
            </a:r>
            <a:endParaRPr lang="en-US" altLang="ko-KR" sz="2000" b="1">
              <a:solidFill>
                <a:srgbClr val="1D62F0"/>
              </a:solidFill>
              <a:latin typeface="바른돋움 1" pitchFamily="18" charset="-127"/>
              <a:ea typeface="바른돋움 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D3C6A8-40AC-8D88-5D4E-DED484CD4A7D}"/>
              </a:ext>
            </a:extLst>
          </p:cNvPr>
          <p:cNvSpPr txBox="1"/>
          <p:nvPr/>
        </p:nvSpPr>
        <p:spPr>
          <a:xfrm>
            <a:off x="7366408" y="2444962"/>
            <a:ext cx="42681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바른돋움 1" pitchFamily="18" charset="-127"/>
                <a:ea typeface="바른돋움 1" pitchFamily="18" charset="-127"/>
              </a:rPr>
              <a:t>디지털이 아닌 아날로그로 출력을 </a:t>
            </a:r>
            <a:endParaRPr lang="en-US" altLang="ko-KR">
              <a:latin typeface="바른돋움 1" pitchFamily="18" charset="-127"/>
              <a:ea typeface="바른돋움 1" pitchFamily="18" charset="-127"/>
            </a:endParaRPr>
          </a:p>
          <a:p>
            <a:r>
              <a:rPr lang="ko-KR" altLang="en-US">
                <a:latin typeface="바른돋움 1" pitchFamily="18" charset="-127"/>
                <a:ea typeface="바른돋움 1" pitchFamily="18" charset="-127"/>
              </a:rPr>
              <a:t>제어하는 함수</a:t>
            </a:r>
            <a:r>
              <a:rPr lang="en-US" altLang="ko-KR">
                <a:latin typeface="바른돋움 1" pitchFamily="18" charset="-127"/>
                <a:ea typeface="바른돋움 1" pitchFamily="18" charset="-127"/>
              </a:rPr>
              <a:t>!</a:t>
            </a:r>
          </a:p>
          <a:p>
            <a:endParaRPr lang="en-US" altLang="ko-KR" b="1" i="1" u="sng">
              <a:latin typeface="바른돋움 1" pitchFamily="18" charset="-127"/>
              <a:ea typeface="바른돋움 1" pitchFamily="18" charset="-127"/>
            </a:endParaRPr>
          </a:p>
          <a:p>
            <a:r>
              <a:rPr lang="ko-KR" altLang="en-US">
                <a:latin typeface="바른돋움 1" pitchFamily="18" charset="-127"/>
                <a:ea typeface="바른돋움 1" pitchFamily="18" charset="-127"/>
              </a:rPr>
              <a:t>아날로그 </a:t>
            </a:r>
            <a:r>
              <a:rPr lang="en-US" altLang="ko-KR">
                <a:latin typeface="바른돋움 1" pitchFamily="18" charset="-127"/>
                <a:ea typeface="바른돋움 1" pitchFamily="18" charset="-127"/>
              </a:rPr>
              <a:t>-&gt; </a:t>
            </a:r>
            <a:r>
              <a:rPr lang="ko-KR" altLang="en-US">
                <a:latin typeface="바른돋움 1" pitchFamily="18" charset="-127"/>
                <a:ea typeface="바른돋움 1" pitchFamily="18" charset="-127"/>
              </a:rPr>
              <a:t>연속적인 값</a:t>
            </a:r>
            <a:endParaRPr lang="en-US" altLang="ko-KR">
              <a:latin typeface="바른돋움 1" pitchFamily="18" charset="-127"/>
              <a:ea typeface="바른돋움 1" pitchFamily="18" charset="-127"/>
            </a:endParaRPr>
          </a:p>
          <a:p>
            <a:endParaRPr lang="en-US" altLang="ko-KR">
              <a:latin typeface="바른돋움 1" pitchFamily="18" charset="-127"/>
              <a:ea typeface="바른돋움 1" pitchFamily="18" charset="-127"/>
            </a:endParaRPr>
          </a:p>
          <a:p>
            <a:r>
              <a:rPr lang="en-US" altLang="ko-KR">
                <a:latin typeface="바른돋움 1" pitchFamily="18" charset="-127"/>
                <a:ea typeface="바른돋움 1" pitchFamily="18" charset="-127"/>
              </a:rPr>
              <a:t>Ex) Led</a:t>
            </a:r>
            <a:r>
              <a:rPr lang="ko-KR" altLang="en-US">
                <a:latin typeface="바른돋움 1" pitchFamily="18" charset="-127"/>
                <a:ea typeface="바른돋움 1" pitchFamily="18" charset="-127"/>
              </a:rPr>
              <a:t>의 밝기 조절 </a:t>
            </a:r>
            <a:r>
              <a:rPr lang="en-US" altLang="ko-KR">
                <a:latin typeface="바른돋움 1" pitchFamily="18" charset="-127"/>
                <a:ea typeface="바른돋움 1" pitchFamily="18" charset="-127"/>
              </a:rPr>
              <a:t>, </a:t>
            </a:r>
            <a:r>
              <a:rPr lang="ko-KR" altLang="en-US">
                <a:latin typeface="바른돋움 1" pitchFamily="18" charset="-127"/>
                <a:ea typeface="바른돋움 1" pitchFamily="18" charset="-127"/>
              </a:rPr>
              <a:t>모터의 속도 조절</a:t>
            </a:r>
            <a:endParaRPr lang="en-US" altLang="ko-KR">
              <a:latin typeface="바른돋움 1" pitchFamily="18" charset="-127"/>
              <a:ea typeface="바른돋움 1" pitchFamily="18" charset="-127"/>
            </a:endParaRPr>
          </a:p>
          <a:p>
            <a:endParaRPr lang="en-US" altLang="ko-KR">
              <a:latin typeface="바른돋움 1" pitchFamily="18" charset="-127"/>
              <a:ea typeface="바른돋움 1" pitchFamily="18" charset="-127"/>
            </a:endParaRPr>
          </a:p>
          <a:p>
            <a:r>
              <a:rPr lang="en-US" altLang="ko-KR" b="1" i="1" u="sng"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*</a:t>
            </a:r>
            <a:r>
              <a:rPr lang="ko-KR" altLang="en-US" b="1" i="1" u="sng"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값의 범위는 </a:t>
            </a:r>
            <a:r>
              <a:rPr lang="en-US" altLang="ko-KR" b="1" i="1" u="sng">
                <a:highlight>
                  <a:srgbClr val="FFFF00"/>
                </a:highlight>
                <a:latin typeface="바른돋움 1" pitchFamily="18" charset="-127"/>
                <a:ea typeface="바른돋움 1" pitchFamily="18" charset="-127"/>
              </a:rPr>
              <a:t>0~255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DA4CB2-B998-D1FF-FBA9-000F8B7789E6}"/>
              </a:ext>
            </a:extLst>
          </p:cNvPr>
          <p:cNvSpPr txBox="1"/>
          <p:nvPr/>
        </p:nvSpPr>
        <p:spPr>
          <a:xfrm>
            <a:off x="7412272" y="4994424"/>
            <a:ext cx="4176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u="sng" err="1">
                <a:latin typeface="바른돋움 1" pitchFamily="18" charset="-127"/>
                <a:ea typeface="바른돋움 1" pitchFamily="18" charset="-127"/>
              </a:rPr>
              <a:t>왜 </a:t>
            </a:r>
            <a:r>
              <a:rPr lang="en-US" altLang="ko-KR" sz="2000" u="sng" err="1">
                <a:latin typeface="바른돋움 1" pitchFamily="18" charset="-127"/>
                <a:ea typeface="바른돋움 1" pitchFamily="18" charset="-127"/>
              </a:rPr>
              <a:t>255</a:t>
            </a:r>
            <a:r>
              <a:rPr lang="ko-KR" altLang="en-US" sz="2000" u="sng" err="1">
                <a:latin typeface="바른돋움 1" pitchFamily="18" charset="-127"/>
                <a:ea typeface="바른돋움 1" pitchFamily="18" charset="-127"/>
              </a:rPr>
              <a:t>까지</a:t>
            </a:r>
            <a:r>
              <a:rPr lang="en-US" altLang="ko-KR" sz="2000" u="sng" err="1">
                <a:latin typeface="바른돋움 1" pitchFamily="18" charset="-127"/>
                <a:ea typeface="바른돋움 1" pitchFamily="18" charset="-127"/>
              </a:rPr>
              <a:t>?</a:t>
            </a:r>
          </a:p>
          <a:p>
            <a:r>
              <a:rPr lang="ko-KR" altLang="en-US" sz="2000" err="1">
                <a:latin typeface="바른돋움 1" pitchFamily="18" charset="-127"/>
                <a:ea typeface="바른돋움 1" pitchFamily="18" charset="-127"/>
              </a:rPr>
              <a:t>  컨트롤러가 </a:t>
            </a:r>
            <a:r>
              <a:rPr lang="en-US" altLang="ko-KR" sz="2000" err="1">
                <a:latin typeface="바른돋움 1" pitchFamily="18" charset="-127"/>
                <a:ea typeface="바른돋움 1" pitchFamily="18" charset="-127"/>
              </a:rPr>
              <a:t>1byte (8bit)</a:t>
            </a:r>
            <a:r>
              <a:rPr lang="ko-KR" altLang="en-US" sz="2000" err="1">
                <a:latin typeface="바른돋움 1" pitchFamily="18" charset="-127"/>
                <a:ea typeface="바른돋움 1" pitchFamily="18" charset="-127"/>
              </a:rPr>
              <a:t>로 컨트롤</a:t>
            </a:r>
            <a:r>
              <a:rPr lang="en-US" altLang="ko-KR" sz="2000" err="1">
                <a:latin typeface="바른돋움 1" pitchFamily="18" charset="-127"/>
                <a:ea typeface="바른돋움 1" pitchFamily="18" charset="-127"/>
              </a:rPr>
              <a:t>!</a:t>
            </a:r>
            <a:endParaRPr lang="en-US" altLang="ko-KR" sz="2000">
              <a:latin typeface="바른돋움 1" pitchFamily="18" charset="-127"/>
              <a:ea typeface="바른돋움 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7729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01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아두이노 기초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5C389C-1927-AF9B-08EA-C3E55D816457}"/>
              </a:ext>
            </a:extLst>
          </p:cNvPr>
          <p:cNvSpPr txBox="1"/>
          <p:nvPr/>
        </p:nvSpPr>
        <p:spPr>
          <a:xfrm>
            <a:off x="2291571" y="3050435"/>
            <a:ext cx="7608857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LED1</a:t>
            </a:r>
            <a:r>
              <a:rPr kumimoji="1" lang="ko-KR" altLang="en-US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을 최대 밝기의 </a:t>
            </a:r>
            <a:r>
              <a:rPr kumimoji="1" lang="en-US" altLang="ko-KR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50%</a:t>
            </a:r>
            <a:r>
              <a:rPr kumimoji="1" lang="ko-KR" altLang="en-US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로 켜봅시다</a:t>
            </a:r>
            <a:r>
              <a:rPr kumimoji="1" lang="en-US" altLang="ko-KR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93359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01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아두이노 기초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F6338-A735-6205-8303-D3019A4C0280}"/>
              </a:ext>
            </a:extLst>
          </p:cNvPr>
          <p:cNvSpPr txBox="1"/>
          <p:nvPr/>
        </p:nvSpPr>
        <p:spPr>
          <a:xfrm>
            <a:off x="797350" y="1060887"/>
            <a:ext cx="715035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∙ 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모터 드라이버</a:t>
            </a:r>
            <a:endParaRPr kumimoji="1" lang="en-US" altLang="ko-KR" sz="2000" b="1" u="sng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1026" name="Picture 2" descr="H-브리지 기본동작, PWM 제어, Drive 모드 : 네이버 블로그">
            <a:extLst>
              <a:ext uri="{FF2B5EF4-FFF2-40B4-BE49-F238E27FC236}">
                <a16:creationId xmlns:a16="http://schemas.microsoft.com/office/drawing/2014/main" id="{C04D5C82-2F0C-FEA6-89E3-BD1B765D2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67" y="3197319"/>
            <a:ext cx="2658348" cy="259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280A4D-6CA8-DE3A-F492-DF0A6F46F8C5}"/>
              </a:ext>
            </a:extLst>
          </p:cNvPr>
          <p:cNvSpPr txBox="1"/>
          <p:nvPr/>
        </p:nvSpPr>
        <p:spPr>
          <a:xfrm>
            <a:off x="1083633" y="1715143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DC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모터를 컨트롤러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vcc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보다 높은 전압에서 사용할 수 있게 해준다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B8FEC1-2764-F8BE-A23D-DCA923AF2C42}"/>
              </a:ext>
            </a:extLst>
          </p:cNvPr>
          <p:cNvSpPr txBox="1"/>
          <p:nvPr/>
        </p:nvSpPr>
        <p:spPr>
          <a:xfrm>
            <a:off x="1083633" y="2295616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H-Bridge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회로를 통해 모터의 회전 방향을 컨트롤 할 수 있게 해준다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</a:p>
        </p:txBody>
      </p:sp>
      <p:pic>
        <p:nvPicPr>
          <p:cNvPr id="6" name="Picture 2" descr="엔지니어를 위한 공간 오 마이 엔지니어 전자부품/산업공구/전자키트 전문">
            <a:extLst>
              <a:ext uri="{FF2B5EF4-FFF2-40B4-BE49-F238E27FC236}">
                <a16:creationId xmlns:a16="http://schemas.microsoft.com/office/drawing/2014/main" id="{51680E68-56AF-A761-AC9A-607BA9434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887" y="3429000"/>
            <a:ext cx="2202133" cy="220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580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01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아두이노 기초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F6338-A735-6205-8303-D3019A4C0280}"/>
              </a:ext>
            </a:extLst>
          </p:cNvPr>
          <p:cNvSpPr txBox="1"/>
          <p:nvPr/>
        </p:nvSpPr>
        <p:spPr>
          <a:xfrm>
            <a:off x="797350" y="1060887"/>
            <a:ext cx="715035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∙ 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모터 드라이버</a:t>
            </a:r>
            <a:endParaRPr kumimoji="1" lang="en-US" altLang="ko-KR" sz="2000" b="1" u="sng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1101" name="Picture 2" descr="엔지니어를 위한 공간 오 마이 엔지니어 전자부품/산업공구/전자키트 전문">
            <a:extLst>
              <a:ext uri="{FF2B5EF4-FFF2-40B4-BE49-F238E27FC236}">
                <a16:creationId xmlns:a16="http://schemas.microsoft.com/office/drawing/2014/main" id="{CF2DD648-D460-5A68-B43B-63F8F9CEA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928189"/>
            <a:ext cx="4896544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3" name="액자 1102">
            <a:extLst>
              <a:ext uri="{FF2B5EF4-FFF2-40B4-BE49-F238E27FC236}">
                <a16:creationId xmlns:a16="http://schemas.microsoft.com/office/drawing/2014/main" id="{025A243E-88F4-9800-55D1-558F37A4FF43}"/>
              </a:ext>
            </a:extLst>
          </p:cNvPr>
          <p:cNvSpPr/>
          <p:nvPr/>
        </p:nvSpPr>
        <p:spPr>
          <a:xfrm>
            <a:off x="4367808" y="3347008"/>
            <a:ext cx="720080" cy="1152128"/>
          </a:xfrm>
          <a:prstGeom prst="frame">
            <a:avLst>
              <a:gd name="adj1" fmla="val 5738"/>
            </a:avLst>
          </a:prstGeom>
          <a:solidFill>
            <a:srgbClr val="1D62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바른돋움 1" panose="02020603020101020101" pitchFamily="18" charset="-127"/>
              <a:ea typeface="바른돋움 1" panose="02020603020101020101" pitchFamily="18" charset="-127"/>
            </a:endParaRPr>
          </a:p>
        </p:txBody>
      </p:sp>
      <p:cxnSp>
        <p:nvCxnSpPr>
          <p:cNvPr id="1104" name="직선 화살표 연결선 1103">
            <a:extLst>
              <a:ext uri="{FF2B5EF4-FFF2-40B4-BE49-F238E27FC236}">
                <a16:creationId xmlns:a16="http://schemas.microsoft.com/office/drawing/2014/main" id="{84F3D1C5-A20F-162A-99EC-BD4247EF1020}"/>
              </a:ext>
            </a:extLst>
          </p:cNvPr>
          <p:cNvCxnSpPr/>
          <p:nvPr/>
        </p:nvCxnSpPr>
        <p:spPr>
          <a:xfrm flipH="1" flipV="1">
            <a:off x="3431704" y="3376461"/>
            <a:ext cx="936104" cy="28803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5" name="그룹 1104">
            <a:extLst>
              <a:ext uri="{FF2B5EF4-FFF2-40B4-BE49-F238E27FC236}">
                <a16:creationId xmlns:a16="http://schemas.microsoft.com/office/drawing/2014/main" id="{EFCF0A45-13F8-A813-38FC-BB922E6C43EF}"/>
              </a:ext>
            </a:extLst>
          </p:cNvPr>
          <p:cNvGrpSpPr/>
          <p:nvPr/>
        </p:nvGrpSpPr>
        <p:grpSpPr>
          <a:xfrm>
            <a:off x="1847528" y="2988391"/>
            <a:ext cx="2106590" cy="415609"/>
            <a:chOff x="539552" y="3502431"/>
            <a:chExt cx="2106590" cy="415609"/>
          </a:xfrm>
        </p:grpSpPr>
        <p:sp>
          <p:nvSpPr>
            <p:cNvPr id="1106" name="모서리가 둥근 직사각형 1105">
              <a:extLst>
                <a:ext uri="{FF2B5EF4-FFF2-40B4-BE49-F238E27FC236}">
                  <a16:creationId xmlns:a16="http://schemas.microsoft.com/office/drawing/2014/main" id="{F447CDBD-478A-BCA3-26F0-E8D45AAB7678}"/>
                </a:ext>
              </a:extLst>
            </p:cNvPr>
            <p:cNvSpPr/>
            <p:nvPr/>
          </p:nvSpPr>
          <p:spPr>
            <a:xfrm>
              <a:off x="539552" y="3502431"/>
              <a:ext cx="1656184" cy="41560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바른돋움 1" panose="02020603020101020101" pitchFamily="18" charset="-127"/>
                <a:ea typeface="바른돋움 1" panose="02020603020101020101" pitchFamily="18" charset="-127"/>
              </a:endParaRPr>
            </a:p>
          </p:txBody>
        </p:sp>
        <p:sp>
          <p:nvSpPr>
            <p:cNvPr id="1107" name="TextBox 1106">
              <a:extLst>
                <a:ext uri="{FF2B5EF4-FFF2-40B4-BE49-F238E27FC236}">
                  <a16:creationId xmlns:a16="http://schemas.microsoft.com/office/drawing/2014/main" id="{BC09BC94-25C6-159C-8AB0-8F17C548E441}"/>
                </a:ext>
              </a:extLst>
            </p:cNvPr>
            <p:cNvSpPr txBox="1"/>
            <p:nvPr/>
          </p:nvSpPr>
          <p:spPr>
            <a:xfrm>
              <a:off x="547666" y="3517930"/>
              <a:ext cx="20984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모터 </a:t>
              </a:r>
              <a:r>
                <a:rPr lang="en-US" altLang="ko-KR" sz="2000" b="1" dirty="0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A</a:t>
              </a:r>
              <a:r>
                <a:rPr lang="ko-KR" altLang="en-US" sz="2000" b="1" dirty="0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 </a:t>
              </a:r>
              <a:r>
                <a:rPr lang="en-US" altLang="ko-KR" sz="2000" b="1" dirty="0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OUT</a:t>
              </a:r>
            </a:p>
          </p:txBody>
        </p:sp>
      </p:grpSp>
      <p:sp>
        <p:nvSpPr>
          <p:cNvPr id="1108" name="액자 1107">
            <a:extLst>
              <a:ext uri="{FF2B5EF4-FFF2-40B4-BE49-F238E27FC236}">
                <a16:creationId xmlns:a16="http://schemas.microsoft.com/office/drawing/2014/main" id="{4E550A54-D940-FE1A-F5D4-C13AC4D671F3}"/>
              </a:ext>
            </a:extLst>
          </p:cNvPr>
          <p:cNvSpPr/>
          <p:nvPr/>
        </p:nvSpPr>
        <p:spPr>
          <a:xfrm>
            <a:off x="7176120" y="3347008"/>
            <a:ext cx="720080" cy="1152128"/>
          </a:xfrm>
          <a:prstGeom prst="frame">
            <a:avLst>
              <a:gd name="adj1" fmla="val 5738"/>
            </a:avLst>
          </a:prstGeom>
          <a:solidFill>
            <a:srgbClr val="1D62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바른돋움 1" panose="02020603020101020101" pitchFamily="18" charset="-127"/>
              <a:ea typeface="바른돋움 1" panose="02020603020101020101" pitchFamily="18" charset="-127"/>
            </a:endParaRPr>
          </a:p>
        </p:txBody>
      </p:sp>
      <p:cxnSp>
        <p:nvCxnSpPr>
          <p:cNvPr id="1109" name="직선 화살표 연결선 1108">
            <a:extLst>
              <a:ext uri="{FF2B5EF4-FFF2-40B4-BE49-F238E27FC236}">
                <a16:creationId xmlns:a16="http://schemas.microsoft.com/office/drawing/2014/main" id="{80F46A6D-97A2-770E-8216-48C0FC933E7C}"/>
              </a:ext>
            </a:extLst>
          </p:cNvPr>
          <p:cNvCxnSpPr>
            <a:cxnSpLocks/>
          </p:cNvCxnSpPr>
          <p:nvPr/>
        </p:nvCxnSpPr>
        <p:spPr>
          <a:xfrm flipV="1">
            <a:off x="7885630" y="3376461"/>
            <a:ext cx="936104" cy="288032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0" name="그룹 1109">
            <a:extLst>
              <a:ext uri="{FF2B5EF4-FFF2-40B4-BE49-F238E27FC236}">
                <a16:creationId xmlns:a16="http://schemas.microsoft.com/office/drawing/2014/main" id="{FF3C39BA-6A31-54D8-D883-BBAB48A14CDA}"/>
              </a:ext>
            </a:extLst>
          </p:cNvPr>
          <p:cNvGrpSpPr/>
          <p:nvPr/>
        </p:nvGrpSpPr>
        <p:grpSpPr>
          <a:xfrm>
            <a:off x="8760296" y="2955441"/>
            <a:ext cx="2106590" cy="415609"/>
            <a:chOff x="539552" y="3502431"/>
            <a:chExt cx="2106590" cy="415609"/>
          </a:xfrm>
        </p:grpSpPr>
        <p:sp>
          <p:nvSpPr>
            <p:cNvPr id="1111" name="모서리가 둥근 직사각형 1110">
              <a:extLst>
                <a:ext uri="{FF2B5EF4-FFF2-40B4-BE49-F238E27FC236}">
                  <a16:creationId xmlns:a16="http://schemas.microsoft.com/office/drawing/2014/main" id="{692773F5-A09F-2D13-A0A2-55F4F66CE8F7}"/>
                </a:ext>
              </a:extLst>
            </p:cNvPr>
            <p:cNvSpPr/>
            <p:nvPr/>
          </p:nvSpPr>
          <p:spPr>
            <a:xfrm>
              <a:off x="539552" y="3502431"/>
              <a:ext cx="1656184" cy="41560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바른돋움 1" panose="02020603020101020101" pitchFamily="18" charset="-127"/>
                <a:ea typeface="바른돋움 1" panose="02020603020101020101" pitchFamily="18" charset="-127"/>
              </a:endParaRPr>
            </a:p>
          </p:txBody>
        </p:sp>
        <p:sp>
          <p:nvSpPr>
            <p:cNvPr id="1112" name="TextBox 1111">
              <a:extLst>
                <a:ext uri="{FF2B5EF4-FFF2-40B4-BE49-F238E27FC236}">
                  <a16:creationId xmlns:a16="http://schemas.microsoft.com/office/drawing/2014/main" id="{EF11B526-54FB-240E-30A4-428C3E950FE1}"/>
                </a:ext>
              </a:extLst>
            </p:cNvPr>
            <p:cNvSpPr txBox="1"/>
            <p:nvPr/>
          </p:nvSpPr>
          <p:spPr>
            <a:xfrm>
              <a:off x="547666" y="3517930"/>
              <a:ext cx="20984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모터 </a:t>
              </a:r>
              <a:r>
                <a:rPr lang="en-US" altLang="ko-KR" sz="2000" b="1" dirty="0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B</a:t>
              </a:r>
              <a:r>
                <a:rPr lang="ko-KR" altLang="en-US" sz="2000" b="1" dirty="0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 </a:t>
              </a:r>
              <a:r>
                <a:rPr lang="en-US" altLang="ko-KR" sz="2000" b="1" dirty="0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OUT</a:t>
              </a:r>
            </a:p>
          </p:txBody>
        </p:sp>
      </p:grpSp>
      <p:sp>
        <p:nvSpPr>
          <p:cNvPr id="1113" name="액자 1112">
            <a:extLst>
              <a:ext uri="{FF2B5EF4-FFF2-40B4-BE49-F238E27FC236}">
                <a16:creationId xmlns:a16="http://schemas.microsoft.com/office/drawing/2014/main" id="{FDCEDD48-F952-642D-473F-7DD4F2BECBF6}"/>
              </a:ext>
            </a:extLst>
          </p:cNvPr>
          <p:cNvSpPr/>
          <p:nvPr/>
        </p:nvSpPr>
        <p:spPr>
          <a:xfrm>
            <a:off x="7227263" y="4499135"/>
            <a:ext cx="279734" cy="714731"/>
          </a:xfrm>
          <a:prstGeom prst="frame">
            <a:avLst>
              <a:gd name="adj1" fmla="val 5738"/>
            </a:avLst>
          </a:prstGeom>
          <a:solidFill>
            <a:srgbClr val="7030A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바른돋움 1" panose="02020603020101020101" pitchFamily="18" charset="-127"/>
              <a:ea typeface="바른돋움 1" panose="02020603020101020101" pitchFamily="18" charset="-127"/>
            </a:endParaRPr>
          </a:p>
        </p:txBody>
      </p:sp>
      <p:cxnSp>
        <p:nvCxnSpPr>
          <p:cNvPr id="1114" name="직선 화살표 연결선 1113">
            <a:extLst>
              <a:ext uri="{FF2B5EF4-FFF2-40B4-BE49-F238E27FC236}">
                <a16:creationId xmlns:a16="http://schemas.microsoft.com/office/drawing/2014/main" id="{9BF1C23D-2B38-3922-EC49-C011EC40BA29}"/>
              </a:ext>
            </a:extLst>
          </p:cNvPr>
          <p:cNvCxnSpPr>
            <a:cxnSpLocks/>
          </p:cNvCxnSpPr>
          <p:nvPr/>
        </p:nvCxnSpPr>
        <p:spPr>
          <a:xfrm>
            <a:off x="7359561" y="5189390"/>
            <a:ext cx="684076" cy="340839"/>
          </a:xfrm>
          <a:prstGeom prst="straightConnector1">
            <a:avLst/>
          </a:prstGeom>
          <a:ln w="63500">
            <a:solidFill>
              <a:srgbClr val="C3C2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5" name="그룹 1114">
            <a:extLst>
              <a:ext uri="{FF2B5EF4-FFF2-40B4-BE49-F238E27FC236}">
                <a16:creationId xmlns:a16="http://schemas.microsoft.com/office/drawing/2014/main" id="{BC2A4D9C-CBB6-904E-772B-69C070D16D31}"/>
              </a:ext>
            </a:extLst>
          </p:cNvPr>
          <p:cNvGrpSpPr/>
          <p:nvPr/>
        </p:nvGrpSpPr>
        <p:grpSpPr>
          <a:xfrm>
            <a:off x="8094222" y="5360472"/>
            <a:ext cx="2988332" cy="351265"/>
            <a:chOff x="539552" y="3502431"/>
            <a:chExt cx="2106590" cy="428321"/>
          </a:xfrm>
        </p:grpSpPr>
        <p:sp>
          <p:nvSpPr>
            <p:cNvPr id="1116" name="모서리가 둥근 직사각형 1115">
              <a:extLst>
                <a:ext uri="{FF2B5EF4-FFF2-40B4-BE49-F238E27FC236}">
                  <a16:creationId xmlns:a16="http://schemas.microsoft.com/office/drawing/2014/main" id="{6B6DABFD-4E74-BB33-7DE3-341D048499EB}"/>
                </a:ext>
              </a:extLst>
            </p:cNvPr>
            <p:cNvSpPr/>
            <p:nvPr/>
          </p:nvSpPr>
          <p:spPr>
            <a:xfrm>
              <a:off x="539552" y="3502431"/>
              <a:ext cx="1656184" cy="41560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바른돋움 1" panose="02020603020101020101" pitchFamily="18" charset="-127"/>
                <a:ea typeface="바른돋움 1" panose="02020603020101020101" pitchFamily="18" charset="-127"/>
              </a:endParaRPr>
            </a:p>
          </p:txBody>
        </p:sp>
        <p:sp>
          <p:nvSpPr>
            <p:cNvPr id="1117" name="TextBox 1116">
              <a:extLst>
                <a:ext uri="{FF2B5EF4-FFF2-40B4-BE49-F238E27FC236}">
                  <a16:creationId xmlns:a16="http://schemas.microsoft.com/office/drawing/2014/main" id="{95BB2FDE-ADC2-6B9C-564B-CE0CE49503DA}"/>
                </a:ext>
              </a:extLst>
            </p:cNvPr>
            <p:cNvSpPr txBox="1"/>
            <p:nvPr/>
          </p:nvSpPr>
          <p:spPr>
            <a:xfrm>
              <a:off x="547666" y="3517930"/>
              <a:ext cx="2098476" cy="412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모터 </a:t>
              </a:r>
              <a:r>
                <a:rPr lang="en-US" altLang="ko-KR" sz="1600" b="1" dirty="0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B</a:t>
              </a:r>
              <a:r>
                <a:rPr lang="ko-KR" altLang="en-US" sz="1600" b="1" dirty="0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 </a:t>
              </a:r>
              <a:r>
                <a:rPr lang="en-US" altLang="ko-KR" sz="1600" b="1" dirty="0" err="1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PWM</a:t>
              </a:r>
              <a:r>
                <a:rPr lang="en-US" altLang="ko-KR" sz="1600" b="1" dirty="0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 , Enable</a:t>
              </a:r>
            </a:p>
          </p:txBody>
        </p:sp>
      </p:grpSp>
      <p:sp>
        <p:nvSpPr>
          <p:cNvPr id="1118" name="액자 1117">
            <a:extLst>
              <a:ext uri="{FF2B5EF4-FFF2-40B4-BE49-F238E27FC236}">
                <a16:creationId xmlns:a16="http://schemas.microsoft.com/office/drawing/2014/main" id="{3ABC107E-A9E8-F431-F8AD-65F9946148C4}"/>
              </a:ext>
            </a:extLst>
          </p:cNvPr>
          <p:cNvSpPr/>
          <p:nvPr/>
        </p:nvSpPr>
        <p:spPr>
          <a:xfrm>
            <a:off x="7021064" y="4505379"/>
            <a:ext cx="217160" cy="714731"/>
          </a:xfrm>
          <a:prstGeom prst="frame">
            <a:avLst>
              <a:gd name="adj1" fmla="val 5738"/>
            </a:avLst>
          </a:prstGeom>
          <a:solidFill>
            <a:srgbClr val="7030A0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바른돋움 1" panose="02020603020101020101" pitchFamily="18" charset="-127"/>
              <a:ea typeface="바른돋움 1" panose="02020603020101020101" pitchFamily="18" charset="-127"/>
            </a:endParaRPr>
          </a:p>
        </p:txBody>
      </p:sp>
      <p:cxnSp>
        <p:nvCxnSpPr>
          <p:cNvPr id="1119" name="직선 화살표 연결선 1118">
            <a:extLst>
              <a:ext uri="{FF2B5EF4-FFF2-40B4-BE49-F238E27FC236}">
                <a16:creationId xmlns:a16="http://schemas.microsoft.com/office/drawing/2014/main" id="{6377911F-2C19-78C3-1FDA-3AD0C74148D3}"/>
              </a:ext>
            </a:extLst>
          </p:cNvPr>
          <p:cNvCxnSpPr>
            <a:cxnSpLocks/>
          </p:cNvCxnSpPr>
          <p:nvPr/>
        </p:nvCxnSpPr>
        <p:spPr>
          <a:xfrm>
            <a:off x="7119885" y="5215498"/>
            <a:ext cx="368656" cy="609235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0" name="그룹 1119">
            <a:extLst>
              <a:ext uri="{FF2B5EF4-FFF2-40B4-BE49-F238E27FC236}">
                <a16:creationId xmlns:a16="http://schemas.microsoft.com/office/drawing/2014/main" id="{99058A73-8F34-4DAF-FE9D-60DB98CC1354}"/>
              </a:ext>
            </a:extLst>
          </p:cNvPr>
          <p:cNvGrpSpPr/>
          <p:nvPr/>
        </p:nvGrpSpPr>
        <p:grpSpPr>
          <a:xfrm>
            <a:off x="7506997" y="5775779"/>
            <a:ext cx="2267574" cy="351265"/>
            <a:chOff x="539552" y="3502431"/>
            <a:chExt cx="2106590" cy="428321"/>
          </a:xfrm>
        </p:grpSpPr>
        <p:sp>
          <p:nvSpPr>
            <p:cNvPr id="1121" name="모서리가 둥근 직사각형 1120">
              <a:extLst>
                <a:ext uri="{FF2B5EF4-FFF2-40B4-BE49-F238E27FC236}">
                  <a16:creationId xmlns:a16="http://schemas.microsoft.com/office/drawing/2014/main" id="{DF8A7995-403B-BD6D-E4BF-7AA9B04A25E2}"/>
                </a:ext>
              </a:extLst>
            </p:cNvPr>
            <p:cNvSpPr/>
            <p:nvPr/>
          </p:nvSpPr>
          <p:spPr>
            <a:xfrm>
              <a:off x="539552" y="3502431"/>
              <a:ext cx="1656184" cy="41560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바른돋움 1" panose="02020603020101020101" pitchFamily="18" charset="-127"/>
                <a:ea typeface="바른돋움 1" panose="02020603020101020101" pitchFamily="18" charset="-127"/>
              </a:endParaRPr>
            </a:p>
          </p:txBody>
        </p:sp>
        <p:sp>
          <p:nvSpPr>
            <p:cNvPr id="1122" name="TextBox 1121">
              <a:extLst>
                <a:ext uri="{FF2B5EF4-FFF2-40B4-BE49-F238E27FC236}">
                  <a16:creationId xmlns:a16="http://schemas.microsoft.com/office/drawing/2014/main" id="{8D3740B6-065B-325B-4313-BCBB296B4CF4}"/>
                </a:ext>
              </a:extLst>
            </p:cNvPr>
            <p:cNvSpPr txBox="1"/>
            <p:nvPr/>
          </p:nvSpPr>
          <p:spPr>
            <a:xfrm>
              <a:off x="547666" y="3517930"/>
              <a:ext cx="2098476" cy="412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모터 </a:t>
              </a:r>
              <a:r>
                <a:rPr lang="en-US" altLang="ko-KR" sz="1600" b="1" dirty="0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B</a:t>
              </a:r>
              <a:r>
                <a:rPr lang="ko-KR" altLang="en-US" sz="1600" b="1" dirty="0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 컨트롤 </a:t>
              </a:r>
              <a:r>
                <a:rPr lang="en-US" altLang="ko-KR" sz="1600" b="1" dirty="0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1</a:t>
              </a:r>
            </a:p>
          </p:txBody>
        </p:sp>
      </p:grpSp>
      <p:sp>
        <p:nvSpPr>
          <p:cNvPr id="1123" name="액자 1122">
            <a:extLst>
              <a:ext uri="{FF2B5EF4-FFF2-40B4-BE49-F238E27FC236}">
                <a16:creationId xmlns:a16="http://schemas.microsoft.com/office/drawing/2014/main" id="{B25D3C51-AB8D-71B0-FD10-F959787A56E6}"/>
              </a:ext>
            </a:extLst>
          </p:cNvPr>
          <p:cNvSpPr/>
          <p:nvPr/>
        </p:nvSpPr>
        <p:spPr>
          <a:xfrm>
            <a:off x="6826977" y="4499134"/>
            <a:ext cx="217160" cy="714731"/>
          </a:xfrm>
          <a:prstGeom prst="frame">
            <a:avLst>
              <a:gd name="adj1" fmla="val 5738"/>
            </a:avLst>
          </a:prstGeom>
          <a:solidFill>
            <a:srgbClr val="7030A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바른돋움 1" panose="02020603020101020101" pitchFamily="18" charset="-127"/>
              <a:ea typeface="바른돋움 1" panose="02020603020101020101" pitchFamily="18" charset="-127"/>
            </a:endParaRPr>
          </a:p>
        </p:txBody>
      </p:sp>
      <p:cxnSp>
        <p:nvCxnSpPr>
          <p:cNvPr id="1124" name="직선 화살표 연결선 1123">
            <a:extLst>
              <a:ext uri="{FF2B5EF4-FFF2-40B4-BE49-F238E27FC236}">
                <a16:creationId xmlns:a16="http://schemas.microsoft.com/office/drawing/2014/main" id="{4E0DAA9B-C45A-D6D3-2FC8-CD50AB1DFB21}"/>
              </a:ext>
            </a:extLst>
          </p:cNvPr>
          <p:cNvCxnSpPr>
            <a:cxnSpLocks/>
          </p:cNvCxnSpPr>
          <p:nvPr/>
        </p:nvCxnSpPr>
        <p:spPr>
          <a:xfrm>
            <a:off x="6939905" y="5218964"/>
            <a:ext cx="58945" cy="905851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5" name="그룹 1124">
            <a:extLst>
              <a:ext uri="{FF2B5EF4-FFF2-40B4-BE49-F238E27FC236}">
                <a16:creationId xmlns:a16="http://schemas.microsoft.com/office/drawing/2014/main" id="{AA62EEA3-2B07-5520-E1F9-ECE3EDC0AE5F}"/>
              </a:ext>
            </a:extLst>
          </p:cNvPr>
          <p:cNvGrpSpPr/>
          <p:nvPr/>
        </p:nvGrpSpPr>
        <p:grpSpPr>
          <a:xfrm>
            <a:off x="6960435" y="6205002"/>
            <a:ext cx="2267574" cy="351265"/>
            <a:chOff x="539552" y="3502431"/>
            <a:chExt cx="2106590" cy="428321"/>
          </a:xfrm>
        </p:grpSpPr>
        <p:sp>
          <p:nvSpPr>
            <p:cNvPr id="1126" name="모서리가 둥근 직사각형 1125">
              <a:extLst>
                <a:ext uri="{FF2B5EF4-FFF2-40B4-BE49-F238E27FC236}">
                  <a16:creationId xmlns:a16="http://schemas.microsoft.com/office/drawing/2014/main" id="{3C9565C0-B116-F106-9CB3-739E925CD743}"/>
                </a:ext>
              </a:extLst>
            </p:cNvPr>
            <p:cNvSpPr/>
            <p:nvPr/>
          </p:nvSpPr>
          <p:spPr>
            <a:xfrm>
              <a:off x="539552" y="3502431"/>
              <a:ext cx="1656184" cy="41560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바른돋움 1" panose="02020603020101020101" pitchFamily="18" charset="-127"/>
                <a:ea typeface="바른돋움 1" panose="02020603020101020101" pitchFamily="18" charset="-127"/>
              </a:endParaRPr>
            </a:p>
          </p:txBody>
        </p:sp>
        <p:sp>
          <p:nvSpPr>
            <p:cNvPr id="1127" name="TextBox 1126">
              <a:extLst>
                <a:ext uri="{FF2B5EF4-FFF2-40B4-BE49-F238E27FC236}">
                  <a16:creationId xmlns:a16="http://schemas.microsoft.com/office/drawing/2014/main" id="{42E745B7-D518-0EDD-D2E4-A8E5859E4B90}"/>
                </a:ext>
              </a:extLst>
            </p:cNvPr>
            <p:cNvSpPr txBox="1"/>
            <p:nvPr/>
          </p:nvSpPr>
          <p:spPr>
            <a:xfrm>
              <a:off x="547666" y="3517930"/>
              <a:ext cx="2098476" cy="412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모터 </a:t>
              </a:r>
              <a:r>
                <a:rPr lang="en-US" altLang="ko-KR" sz="1600" b="1" dirty="0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B</a:t>
              </a:r>
              <a:r>
                <a:rPr lang="ko-KR" altLang="en-US" sz="1600" b="1" dirty="0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 컨트롤 </a:t>
              </a:r>
              <a:r>
                <a:rPr lang="en-US" altLang="ko-KR" sz="1600" b="1" dirty="0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2</a:t>
              </a:r>
            </a:p>
          </p:txBody>
        </p:sp>
      </p:grpSp>
      <p:sp>
        <p:nvSpPr>
          <p:cNvPr id="1128" name="액자 1127">
            <a:extLst>
              <a:ext uri="{FF2B5EF4-FFF2-40B4-BE49-F238E27FC236}">
                <a16:creationId xmlns:a16="http://schemas.microsoft.com/office/drawing/2014/main" id="{31A05A70-846E-933B-F833-ABEAEA65329D}"/>
              </a:ext>
            </a:extLst>
          </p:cNvPr>
          <p:cNvSpPr/>
          <p:nvPr/>
        </p:nvSpPr>
        <p:spPr>
          <a:xfrm>
            <a:off x="6104298" y="4499135"/>
            <a:ext cx="279734" cy="714731"/>
          </a:xfrm>
          <a:prstGeom prst="frame">
            <a:avLst>
              <a:gd name="adj1" fmla="val 5738"/>
            </a:avLst>
          </a:prstGeom>
          <a:solidFill>
            <a:srgbClr val="7030A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바른돋움 1" panose="02020603020101020101" pitchFamily="18" charset="-127"/>
              <a:ea typeface="바른돋움 1" panose="02020603020101020101" pitchFamily="18" charset="-127"/>
            </a:endParaRPr>
          </a:p>
        </p:txBody>
      </p:sp>
      <p:cxnSp>
        <p:nvCxnSpPr>
          <p:cNvPr id="1129" name="직선 화살표 연결선 1128">
            <a:extLst>
              <a:ext uri="{FF2B5EF4-FFF2-40B4-BE49-F238E27FC236}">
                <a16:creationId xmlns:a16="http://schemas.microsoft.com/office/drawing/2014/main" id="{744784D3-C7E0-E756-E3D0-9E50AE0DF469}"/>
              </a:ext>
            </a:extLst>
          </p:cNvPr>
          <p:cNvCxnSpPr>
            <a:cxnSpLocks/>
          </p:cNvCxnSpPr>
          <p:nvPr/>
        </p:nvCxnSpPr>
        <p:spPr>
          <a:xfrm flipH="1">
            <a:off x="5420222" y="5178460"/>
            <a:ext cx="684076" cy="340839"/>
          </a:xfrm>
          <a:prstGeom prst="straightConnector1">
            <a:avLst/>
          </a:prstGeom>
          <a:ln w="63500">
            <a:solidFill>
              <a:srgbClr val="C3C20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0" name="그룹 1129">
            <a:extLst>
              <a:ext uri="{FF2B5EF4-FFF2-40B4-BE49-F238E27FC236}">
                <a16:creationId xmlns:a16="http://schemas.microsoft.com/office/drawing/2014/main" id="{CF2A8400-961D-0489-2E78-87DA6260CC48}"/>
              </a:ext>
            </a:extLst>
          </p:cNvPr>
          <p:cNvGrpSpPr/>
          <p:nvPr/>
        </p:nvGrpSpPr>
        <p:grpSpPr>
          <a:xfrm>
            <a:off x="3031634" y="5360472"/>
            <a:ext cx="2988332" cy="351265"/>
            <a:chOff x="539552" y="3502431"/>
            <a:chExt cx="2106590" cy="428321"/>
          </a:xfrm>
        </p:grpSpPr>
        <p:sp>
          <p:nvSpPr>
            <p:cNvPr id="1131" name="모서리가 둥근 직사각형 1130">
              <a:extLst>
                <a:ext uri="{FF2B5EF4-FFF2-40B4-BE49-F238E27FC236}">
                  <a16:creationId xmlns:a16="http://schemas.microsoft.com/office/drawing/2014/main" id="{66824D0E-97DC-A3F6-ADAC-D33959F420A2}"/>
                </a:ext>
              </a:extLst>
            </p:cNvPr>
            <p:cNvSpPr/>
            <p:nvPr/>
          </p:nvSpPr>
          <p:spPr>
            <a:xfrm>
              <a:off x="539552" y="3502431"/>
              <a:ext cx="1656184" cy="41560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바른돋움 1" panose="02020603020101020101" pitchFamily="18" charset="-127"/>
                <a:ea typeface="바른돋움 1" panose="02020603020101020101" pitchFamily="18" charset="-127"/>
              </a:endParaRPr>
            </a:p>
          </p:txBody>
        </p:sp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04D5013F-DEE7-1D42-86BE-AB33ABEE5FFE}"/>
                </a:ext>
              </a:extLst>
            </p:cNvPr>
            <p:cNvSpPr txBox="1"/>
            <p:nvPr/>
          </p:nvSpPr>
          <p:spPr>
            <a:xfrm>
              <a:off x="547666" y="3517930"/>
              <a:ext cx="2098476" cy="412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모터 </a:t>
              </a:r>
              <a:r>
                <a:rPr lang="en-US" altLang="ko-KR" sz="1600" b="1" dirty="0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A</a:t>
              </a:r>
              <a:r>
                <a:rPr lang="ko-KR" altLang="en-US" sz="1600" b="1" dirty="0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 </a:t>
              </a:r>
              <a:r>
                <a:rPr lang="en-US" altLang="ko-KR" sz="1600" b="1" dirty="0" err="1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PWM</a:t>
              </a:r>
              <a:r>
                <a:rPr lang="en-US" altLang="ko-KR" sz="1600" b="1" dirty="0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 , Enable</a:t>
              </a:r>
            </a:p>
          </p:txBody>
        </p:sp>
      </p:grpSp>
      <p:sp>
        <p:nvSpPr>
          <p:cNvPr id="1133" name="액자 1132">
            <a:extLst>
              <a:ext uri="{FF2B5EF4-FFF2-40B4-BE49-F238E27FC236}">
                <a16:creationId xmlns:a16="http://schemas.microsoft.com/office/drawing/2014/main" id="{B4A58DFF-5857-C237-3DD2-3B8AB3D7DEDF}"/>
              </a:ext>
            </a:extLst>
          </p:cNvPr>
          <p:cNvSpPr/>
          <p:nvPr/>
        </p:nvSpPr>
        <p:spPr>
          <a:xfrm>
            <a:off x="6382896" y="4505379"/>
            <a:ext cx="217160" cy="714731"/>
          </a:xfrm>
          <a:prstGeom prst="frame">
            <a:avLst>
              <a:gd name="adj1" fmla="val 5738"/>
            </a:avLst>
          </a:prstGeom>
          <a:solidFill>
            <a:srgbClr val="7030A0"/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바른돋움 1" panose="02020603020101020101" pitchFamily="18" charset="-127"/>
              <a:ea typeface="바른돋움 1" panose="02020603020101020101" pitchFamily="18" charset="-127"/>
            </a:endParaRPr>
          </a:p>
        </p:txBody>
      </p:sp>
      <p:cxnSp>
        <p:nvCxnSpPr>
          <p:cNvPr id="1134" name="직선 화살표 연결선 1133">
            <a:extLst>
              <a:ext uri="{FF2B5EF4-FFF2-40B4-BE49-F238E27FC236}">
                <a16:creationId xmlns:a16="http://schemas.microsoft.com/office/drawing/2014/main" id="{7CB1D1B3-7198-D879-3B4F-24FBFD465020}"/>
              </a:ext>
            </a:extLst>
          </p:cNvPr>
          <p:cNvCxnSpPr>
            <a:cxnSpLocks/>
          </p:cNvCxnSpPr>
          <p:nvPr/>
        </p:nvCxnSpPr>
        <p:spPr>
          <a:xfrm flipH="1">
            <a:off x="6096000" y="5215498"/>
            <a:ext cx="368656" cy="609235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5" name="그룹 1134">
            <a:extLst>
              <a:ext uri="{FF2B5EF4-FFF2-40B4-BE49-F238E27FC236}">
                <a16:creationId xmlns:a16="http://schemas.microsoft.com/office/drawing/2014/main" id="{97F81229-AF10-F721-AC5F-409966E9B457}"/>
              </a:ext>
            </a:extLst>
          </p:cNvPr>
          <p:cNvGrpSpPr/>
          <p:nvPr/>
        </p:nvGrpSpPr>
        <p:grpSpPr>
          <a:xfrm>
            <a:off x="4247249" y="5775779"/>
            <a:ext cx="2267574" cy="351265"/>
            <a:chOff x="539552" y="3502431"/>
            <a:chExt cx="2106590" cy="428321"/>
          </a:xfrm>
        </p:grpSpPr>
        <p:sp>
          <p:nvSpPr>
            <p:cNvPr id="1136" name="모서리가 둥근 직사각형 1135">
              <a:extLst>
                <a:ext uri="{FF2B5EF4-FFF2-40B4-BE49-F238E27FC236}">
                  <a16:creationId xmlns:a16="http://schemas.microsoft.com/office/drawing/2014/main" id="{4DC83AFC-7630-E105-6A31-07BEBC14650E}"/>
                </a:ext>
              </a:extLst>
            </p:cNvPr>
            <p:cNvSpPr/>
            <p:nvPr/>
          </p:nvSpPr>
          <p:spPr>
            <a:xfrm>
              <a:off x="539552" y="3502431"/>
              <a:ext cx="1656184" cy="41560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바른돋움 1" panose="02020603020101020101" pitchFamily="18" charset="-127"/>
                <a:ea typeface="바른돋움 1" panose="02020603020101020101" pitchFamily="18" charset="-127"/>
              </a:endParaRPr>
            </a:p>
          </p:txBody>
        </p:sp>
        <p:sp>
          <p:nvSpPr>
            <p:cNvPr id="1137" name="TextBox 1136">
              <a:extLst>
                <a:ext uri="{FF2B5EF4-FFF2-40B4-BE49-F238E27FC236}">
                  <a16:creationId xmlns:a16="http://schemas.microsoft.com/office/drawing/2014/main" id="{04A7919E-9594-2AAC-F666-5C7CA64684FB}"/>
                </a:ext>
              </a:extLst>
            </p:cNvPr>
            <p:cNvSpPr txBox="1"/>
            <p:nvPr/>
          </p:nvSpPr>
          <p:spPr>
            <a:xfrm>
              <a:off x="547666" y="3517930"/>
              <a:ext cx="2098476" cy="412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모터 </a:t>
              </a:r>
              <a:r>
                <a:rPr lang="en-US" altLang="ko-KR" sz="1600" b="1" dirty="0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A</a:t>
              </a:r>
              <a:r>
                <a:rPr lang="ko-KR" altLang="en-US" sz="1600" b="1" dirty="0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 컨트롤 </a:t>
              </a:r>
              <a:r>
                <a:rPr lang="en-US" altLang="ko-KR" sz="1600" b="1" dirty="0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1</a:t>
              </a:r>
            </a:p>
          </p:txBody>
        </p:sp>
      </p:grpSp>
      <p:sp>
        <p:nvSpPr>
          <p:cNvPr id="1138" name="액자 1137">
            <a:extLst>
              <a:ext uri="{FF2B5EF4-FFF2-40B4-BE49-F238E27FC236}">
                <a16:creationId xmlns:a16="http://schemas.microsoft.com/office/drawing/2014/main" id="{0B82B28B-536E-0D38-C3E0-5B2F9823C8C8}"/>
              </a:ext>
            </a:extLst>
          </p:cNvPr>
          <p:cNvSpPr/>
          <p:nvPr/>
        </p:nvSpPr>
        <p:spPr>
          <a:xfrm>
            <a:off x="6591638" y="4499134"/>
            <a:ext cx="217160" cy="714731"/>
          </a:xfrm>
          <a:prstGeom prst="frame">
            <a:avLst>
              <a:gd name="adj1" fmla="val 5738"/>
            </a:avLst>
          </a:prstGeom>
          <a:solidFill>
            <a:srgbClr val="7030A0"/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  <a:latin typeface="바른돋움 1" panose="02020603020101020101" pitchFamily="18" charset="-127"/>
              <a:ea typeface="바른돋움 1" panose="02020603020101020101" pitchFamily="18" charset="-127"/>
            </a:endParaRPr>
          </a:p>
        </p:txBody>
      </p:sp>
      <p:cxnSp>
        <p:nvCxnSpPr>
          <p:cNvPr id="1139" name="직선 화살표 연결선 1138">
            <a:extLst>
              <a:ext uri="{FF2B5EF4-FFF2-40B4-BE49-F238E27FC236}">
                <a16:creationId xmlns:a16="http://schemas.microsoft.com/office/drawing/2014/main" id="{3337599D-9A25-15D7-044E-84B5B13AC825}"/>
              </a:ext>
            </a:extLst>
          </p:cNvPr>
          <p:cNvCxnSpPr>
            <a:cxnSpLocks/>
          </p:cNvCxnSpPr>
          <p:nvPr/>
        </p:nvCxnSpPr>
        <p:spPr>
          <a:xfrm flipH="1">
            <a:off x="6662630" y="5218964"/>
            <a:ext cx="58945" cy="905851"/>
          </a:xfrm>
          <a:prstGeom prst="straightConnector1">
            <a:avLst/>
          </a:prstGeom>
          <a:ln w="635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0" name="그룹 1139">
            <a:extLst>
              <a:ext uri="{FF2B5EF4-FFF2-40B4-BE49-F238E27FC236}">
                <a16:creationId xmlns:a16="http://schemas.microsoft.com/office/drawing/2014/main" id="{94DA5AFF-7B5E-3BDF-81C1-921123E0633B}"/>
              </a:ext>
            </a:extLst>
          </p:cNvPr>
          <p:cNvGrpSpPr/>
          <p:nvPr/>
        </p:nvGrpSpPr>
        <p:grpSpPr>
          <a:xfrm>
            <a:off x="4962213" y="6205002"/>
            <a:ext cx="2267574" cy="351265"/>
            <a:chOff x="539552" y="3502431"/>
            <a:chExt cx="2106590" cy="428321"/>
          </a:xfrm>
        </p:grpSpPr>
        <p:sp>
          <p:nvSpPr>
            <p:cNvPr id="1141" name="모서리가 둥근 직사각형 1140">
              <a:extLst>
                <a:ext uri="{FF2B5EF4-FFF2-40B4-BE49-F238E27FC236}">
                  <a16:creationId xmlns:a16="http://schemas.microsoft.com/office/drawing/2014/main" id="{0C0ED90E-22F8-3700-66B8-5C7A54A7E9FB}"/>
                </a:ext>
              </a:extLst>
            </p:cNvPr>
            <p:cNvSpPr/>
            <p:nvPr/>
          </p:nvSpPr>
          <p:spPr>
            <a:xfrm>
              <a:off x="539552" y="3502431"/>
              <a:ext cx="1656184" cy="415609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>
                <a:latin typeface="바른돋움 1" panose="02020603020101020101" pitchFamily="18" charset="-127"/>
                <a:ea typeface="바른돋움 1" panose="02020603020101020101" pitchFamily="18" charset="-127"/>
              </a:endParaRPr>
            </a:p>
          </p:txBody>
        </p:sp>
        <p:sp>
          <p:nvSpPr>
            <p:cNvPr id="1142" name="TextBox 1141">
              <a:extLst>
                <a:ext uri="{FF2B5EF4-FFF2-40B4-BE49-F238E27FC236}">
                  <a16:creationId xmlns:a16="http://schemas.microsoft.com/office/drawing/2014/main" id="{6CF840F9-EB5D-D7EA-1586-88D307A6232B}"/>
                </a:ext>
              </a:extLst>
            </p:cNvPr>
            <p:cNvSpPr txBox="1"/>
            <p:nvPr/>
          </p:nvSpPr>
          <p:spPr>
            <a:xfrm>
              <a:off x="547666" y="3517930"/>
              <a:ext cx="2098476" cy="412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모터 </a:t>
              </a:r>
              <a:r>
                <a:rPr lang="en-US" altLang="ko-KR" sz="1600" b="1" dirty="0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A</a:t>
              </a:r>
              <a:r>
                <a:rPr lang="ko-KR" altLang="en-US" sz="1600" b="1" dirty="0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 컨트롤 </a:t>
              </a:r>
              <a:r>
                <a:rPr lang="en-US" altLang="ko-KR" sz="1600" b="1" dirty="0">
                  <a:solidFill>
                    <a:srgbClr val="FF0000"/>
                  </a:solidFill>
                  <a:latin typeface="바른돋움 1" pitchFamily="18" charset="-127"/>
                  <a:ea typeface="바른돋움 1" pitchFamily="18" charset="-127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1964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01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아두이노 기초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A47CC-85FB-714E-11EE-E98941D607F6}"/>
              </a:ext>
            </a:extLst>
          </p:cNvPr>
          <p:cNvSpPr txBox="1"/>
          <p:nvPr/>
        </p:nvSpPr>
        <p:spPr>
          <a:xfrm>
            <a:off x="2210386" y="3050435"/>
            <a:ext cx="8232700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모터</a:t>
            </a:r>
            <a:r>
              <a:rPr kumimoji="1" lang="en-US" altLang="ko-KR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</a:t>
            </a:r>
            <a:r>
              <a:rPr kumimoji="1" lang="ko-KR" altLang="en-US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을 최대 속력의 </a:t>
            </a:r>
            <a:r>
              <a:rPr kumimoji="1" lang="en-US" altLang="ko-KR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50%</a:t>
            </a:r>
            <a:r>
              <a:rPr kumimoji="1" lang="ko-KR" altLang="en-US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만큼 돌려봅시다</a:t>
            </a:r>
            <a:r>
              <a:rPr kumimoji="1" lang="en-US" altLang="ko-KR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79931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01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아두이노 기초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A47CC-85FB-714E-11EE-E98941D607F6}"/>
              </a:ext>
            </a:extLst>
          </p:cNvPr>
          <p:cNvSpPr txBox="1"/>
          <p:nvPr/>
        </p:nvSpPr>
        <p:spPr>
          <a:xfrm>
            <a:off x="2210386" y="2718036"/>
            <a:ext cx="8232700" cy="142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모터</a:t>
            </a:r>
            <a:r>
              <a:rPr kumimoji="1" lang="en-US" altLang="ko-KR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</a:t>
            </a:r>
            <a:r>
              <a:rPr kumimoji="1" lang="ko-KR" altLang="en-US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을 돌리다가 </a:t>
            </a:r>
            <a:endParaRPr kumimoji="1" lang="en-US" altLang="ko-KR" sz="3600" b="1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 algn="ctr">
              <a:lnSpc>
                <a:spcPct val="120000"/>
              </a:lnSpc>
            </a:pPr>
            <a:r>
              <a:rPr kumimoji="1" lang="ko-KR" altLang="en-US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버튼</a:t>
            </a:r>
            <a:r>
              <a:rPr kumimoji="1" lang="en-US" altLang="ko-KR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1</a:t>
            </a:r>
            <a:r>
              <a:rPr kumimoji="1" lang="ko-KR" altLang="en-US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을 누르면 방향을 바꿔 돌려봅시다</a:t>
            </a:r>
            <a:r>
              <a:rPr kumimoji="1" lang="en-US" altLang="ko-KR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8194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02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PID</a:t>
            </a:r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제어란</a:t>
            </a:r>
            <a:r>
              <a:rPr kumimoji="1" lang="en-US" altLang="ko-KR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7AC0BC-1AFA-DD51-F8D6-ADF841ED7702}"/>
              </a:ext>
            </a:extLst>
          </p:cNvPr>
          <p:cNvSpPr txBox="1"/>
          <p:nvPr/>
        </p:nvSpPr>
        <p:spPr>
          <a:xfrm>
            <a:off x="1547675" y="1890887"/>
            <a:ext cx="2216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P</a:t>
            </a:r>
            <a:r>
              <a:rPr kumimoji="1" lang="en-US" altLang="ko-Kore-KR" sz="2800" b="1"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roportional</a:t>
            </a:r>
            <a:endParaRPr kumimoji="1" lang="ko-Kore-KR" altLang="en-US" sz="2800" b="1"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36D76C-BF9D-E4C4-C1A1-CFE48F12E4DB}"/>
              </a:ext>
            </a:extLst>
          </p:cNvPr>
          <p:cNvSpPr txBox="1"/>
          <p:nvPr/>
        </p:nvSpPr>
        <p:spPr>
          <a:xfrm>
            <a:off x="1547675" y="3235980"/>
            <a:ext cx="1448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I</a:t>
            </a:r>
            <a:r>
              <a:rPr kumimoji="1" lang="en-US" altLang="ko-Kore-KR" sz="2800" b="1"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ntegral</a:t>
            </a:r>
            <a:endParaRPr kumimoji="1" lang="ko-Kore-KR" altLang="en-US" sz="2800" b="1"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BC7D2D-0BB8-E069-DF61-A3B65621E5F5}"/>
              </a:ext>
            </a:extLst>
          </p:cNvPr>
          <p:cNvSpPr txBox="1"/>
          <p:nvPr/>
        </p:nvSpPr>
        <p:spPr>
          <a:xfrm>
            <a:off x="1547675" y="4581073"/>
            <a:ext cx="1852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800" b="1">
                <a:solidFill>
                  <a:srgbClr val="FF0000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D</a:t>
            </a:r>
            <a:r>
              <a:rPr kumimoji="1" lang="en-US" altLang="ko-Kore-KR" sz="2800" b="1"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erivative</a:t>
            </a:r>
            <a:endParaRPr kumimoji="1" lang="ko-Kore-KR" altLang="en-US" sz="2800" b="1"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F0F59-CBAA-414E-A4A3-F2DF90E6EDFF}"/>
              </a:ext>
            </a:extLst>
          </p:cNvPr>
          <p:cNvSpPr txBox="1"/>
          <p:nvPr/>
        </p:nvSpPr>
        <p:spPr>
          <a:xfrm>
            <a:off x="4754271" y="1921664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비례</a:t>
            </a:r>
            <a:endParaRPr kumimoji="1" lang="ko-Kore-KR" altLang="en-US" sz="2400"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A92DF0-CA30-B16D-ACA1-C124B9B5D121}"/>
              </a:ext>
            </a:extLst>
          </p:cNvPr>
          <p:cNvSpPr txBox="1"/>
          <p:nvPr/>
        </p:nvSpPr>
        <p:spPr>
          <a:xfrm>
            <a:off x="4754271" y="3266757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적분</a:t>
            </a:r>
            <a:endParaRPr kumimoji="1" lang="ko-Kore-KR" altLang="en-US" sz="2400"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57A947-F81F-5770-9FC0-29C902072ECA}"/>
              </a:ext>
            </a:extLst>
          </p:cNvPr>
          <p:cNvSpPr txBox="1"/>
          <p:nvPr/>
        </p:nvSpPr>
        <p:spPr>
          <a:xfrm>
            <a:off x="4754271" y="4611850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미분</a:t>
            </a:r>
            <a:endParaRPr kumimoji="1" lang="ko-Kore-KR" altLang="en-US" sz="2400"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501D29-EA07-70A5-DAF4-3A1AF166D1EB}"/>
              </a:ext>
            </a:extLst>
          </p:cNvPr>
          <p:cNvSpPr txBox="1"/>
          <p:nvPr/>
        </p:nvSpPr>
        <p:spPr>
          <a:xfrm>
            <a:off x="7009876" y="3307612"/>
            <a:ext cx="4437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000" b="1" u="sng">
                <a:highlight>
                  <a:srgbClr val="FFFF00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목표값과의 오차 </a:t>
            </a:r>
            <a:r>
              <a:rPr kumimoji="1" lang="en-US" altLang="ko-KR" sz="2000" b="1" u="sng">
                <a:highlight>
                  <a:srgbClr val="FFFF00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(Error)</a:t>
            </a:r>
            <a:r>
              <a:rPr kumimoji="1" lang="ko-KR" altLang="en-US" sz="2000" b="1" u="sng">
                <a:highlight>
                  <a:srgbClr val="FFFF00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를 이용한 제어 </a:t>
            </a:r>
            <a:r>
              <a:rPr kumimoji="1" lang="en-US" altLang="ko-KR" sz="2000" b="1" u="sng">
                <a:highlight>
                  <a:srgbClr val="FFFF00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!</a:t>
            </a:r>
            <a:r>
              <a:rPr kumimoji="1" lang="ko-KR" altLang="en-US" sz="2000" b="1" u="sng">
                <a:highlight>
                  <a:srgbClr val="FFFF00"/>
                </a:highlight>
                <a:latin typeface="NanumBarunGothic" panose="020B0603020101020101" pitchFamily="34" charset="-127"/>
                <a:ea typeface="NanumBarunGothic" panose="020B0603020101020101" pitchFamily="34" charset="-127"/>
                <a:cs typeface="Arial" panose="020B0604020202020204" pitchFamily="34" charset="0"/>
              </a:rPr>
              <a:t> </a:t>
            </a:r>
            <a:endParaRPr kumimoji="1" lang="ko-Kore-KR" altLang="en-US" sz="2000" b="1" u="sng">
              <a:highlight>
                <a:srgbClr val="FFFF00"/>
              </a:highlight>
              <a:latin typeface="NanumBarunGothic" panose="020B0603020101020101" pitchFamily="34" charset="-127"/>
              <a:ea typeface="NanumBarunGothic" panose="020B0603020101020101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3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02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PID</a:t>
            </a:r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제어란</a:t>
            </a:r>
            <a:r>
              <a:rPr kumimoji="1" lang="en-US" altLang="ko-KR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2" name="Picture 2" descr="PID제어로 공의 균형을 잡기 프로젝트(2. PID제어 알아보기)">
            <a:extLst>
              <a:ext uri="{FF2B5EF4-FFF2-40B4-BE49-F238E27FC236}">
                <a16:creationId xmlns:a16="http://schemas.microsoft.com/office/drawing/2014/main" id="{52E74568-1CB4-1ADB-FF20-F3280534F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1765574"/>
            <a:ext cx="7543800" cy="429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4744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00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야뚜기 메뉴얼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ED2447-9EB1-D21D-9FBD-D721394643E0}"/>
              </a:ext>
            </a:extLst>
          </p:cNvPr>
          <p:cNvSpPr txBox="1"/>
          <p:nvPr/>
        </p:nvSpPr>
        <p:spPr>
          <a:xfrm>
            <a:off x="1083633" y="1864266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 b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 b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로봇을 움직이는 동작을 할 때는 최대한 떨어질 곳이 없는 바닥 등에서 진행한다</a:t>
            </a:r>
            <a:r>
              <a:rPr kumimoji="1" lang="en-US" altLang="ko-KR" b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766E38-50E7-0DB2-EAFF-3B424405A99F}"/>
              </a:ext>
            </a:extLst>
          </p:cNvPr>
          <p:cNvSpPr txBox="1"/>
          <p:nvPr/>
        </p:nvSpPr>
        <p:spPr>
          <a:xfrm>
            <a:off x="842183" y="1117908"/>
            <a:ext cx="715035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∙ 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야뚜기 사용시 주의 사항</a:t>
            </a:r>
            <a:endParaRPr kumimoji="1" lang="en-US" altLang="ko-KR" sz="2000" b="1" u="sng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E3D749-89EF-BC98-EFC8-6DC0633696BF}"/>
              </a:ext>
            </a:extLst>
          </p:cNvPr>
          <p:cNvSpPr txBox="1"/>
          <p:nvPr/>
        </p:nvSpPr>
        <p:spPr>
          <a:xfrm>
            <a:off x="1083633" y="2875258"/>
            <a:ext cx="1076123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b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보드에 코드를 업로드할 때는 보드의 배터리 스위치를 </a:t>
            </a:r>
            <a:r>
              <a:rPr kumimoji="1" lang="en-US" altLang="ko-KR" b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OFF</a:t>
            </a:r>
            <a:r>
              <a:rPr kumimoji="1" lang="ko-KR" altLang="en-US" b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로 한다</a:t>
            </a:r>
            <a:r>
              <a:rPr kumimoji="1" lang="en-US" altLang="ko-KR" b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</a:p>
          <a:p>
            <a:pPr>
              <a:lnSpc>
                <a:spcPct val="120000"/>
              </a:lnSpc>
            </a:pPr>
            <a:r>
              <a:rPr kumimoji="1" lang="ko-KR" altLang="en-US" b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 </a:t>
            </a:r>
            <a:r>
              <a:rPr kumimoji="1" lang="en-US" altLang="ko-KR" b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</a:t>
            </a:r>
            <a:r>
              <a:rPr kumimoji="1" lang="ko-KR" altLang="en-US" b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배터리 스위치를 켜고 코드 업로드를 할 경우 업로드가 되지 않음</a:t>
            </a:r>
            <a:r>
              <a:rPr kumimoji="1" lang="en-US" altLang="ko-KR" b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4CC08C-9327-2ACA-04E0-7794119C2816}"/>
              </a:ext>
            </a:extLst>
          </p:cNvPr>
          <p:cNvSpPr txBox="1"/>
          <p:nvPr/>
        </p:nvSpPr>
        <p:spPr>
          <a:xfrm>
            <a:off x="1083633" y="4218648"/>
            <a:ext cx="1076123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b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보드에 업로드 중 오류가 발생할 경우 보드의 </a:t>
            </a:r>
            <a:r>
              <a:rPr kumimoji="1" lang="en-US" altLang="ko-KR" b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RST SW</a:t>
            </a:r>
            <a:r>
              <a:rPr kumimoji="1" lang="ko-KR" altLang="en-US" b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를 길게 누른 후 업로드를 진행한다</a:t>
            </a:r>
            <a:r>
              <a:rPr kumimoji="1" lang="en-US" altLang="ko-KR" b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227673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02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PID</a:t>
            </a:r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제어란</a:t>
            </a:r>
            <a:r>
              <a:rPr kumimoji="1" lang="en-US" altLang="ko-KR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3" name="Picture 2" descr="PID제어란">
            <a:extLst>
              <a:ext uri="{FF2B5EF4-FFF2-40B4-BE49-F238E27FC236}">
                <a16:creationId xmlns:a16="http://schemas.microsoft.com/office/drawing/2014/main" id="{C6E3D3C9-95D8-488F-4493-B74B8338D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4645" y="1286618"/>
            <a:ext cx="7122709" cy="474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E59B74-D266-5172-8F0E-7CBAC4BF857A}"/>
              </a:ext>
            </a:extLst>
          </p:cNvPr>
          <p:cNvSpPr txBox="1"/>
          <p:nvPr/>
        </p:nvSpPr>
        <p:spPr>
          <a:xfrm>
            <a:off x="557400" y="1001357"/>
            <a:ext cx="40280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각 제어별 상수에 따라 제어됨</a:t>
            </a:r>
            <a:r>
              <a:rPr kumimoji="1" lang="en-US" altLang="ko-KR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67248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02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PID</a:t>
            </a:r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제어란</a:t>
            </a:r>
            <a:r>
              <a:rPr kumimoji="1" lang="en-US" altLang="ko-KR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59B74-D266-5172-8F0E-7CBAC4BF857A}"/>
              </a:ext>
            </a:extLst>
          </p:cNvPr>
          <p:cNvSpPr txBox="1"/>
          <p:nvPr/>
        </p:nvSpPr>
        <p:spPr>
          <a:xfrm>
            <a:off x="557399" y="1001357"/>
            <a:ext cx="5698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</a:t>
            </a:r>
            <a:r>
              <a:rPr kumimoji="1" lang="ko-KR" altLang="en-US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</a:t>
            </a:r>
            <a:endParaRPr kumimoji="1" lang="en-US" altLang="ko-KR" sz="2000" b="1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C130E1-1EBE-F7F9-B630-8EAA9718CA1D}"/>
                  </a:ext>
                </a:extLst>
              </p:cNvPr>
              <p:cNvSpPr txBox="1"/>
              <p:nvPr/>
            </p:nvSpPr>
            <p:spPr>
              <a:xfrm>
                <a:off x="624277" y="1643768"/>
                <a:ext cx="21796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kumimoji="1" lang="en-US" altLang="ko-KR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kumimoji="1" lang="ko-KR" altLang="en-US" sz="24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C130E1-1EBE-F7F9-B630-8EAA9718C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77" y="1643768"/>
                <a:ext cx="2179699" cy="369332"/>
              </a:xfrm>
              <a:prstGeom prst="rect">
                <a:avLst/>
              </a:prstGeom>
              <a:blipFill>
                <a:blip r:embed="rId3"/>
                <a:stretch>
                  <a:fillRect l="-1156" t="-6667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30956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02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PID</a:t>
            </a:r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제어란</a:t>
            </a:r>
            <a:r>
              <a:rPr kumimoji="1" lang="en-US" altLang="ko-KR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59B74-D266-5172-8F0E-7CBAC4BF857A}"/>
              </a:ext>
            </a:extLst>
          </p:cNvPr>
          <p:cNvSpPr txBox="1"/>
          <p:nvPr/>
        </p:nvSpPr>
        <p:spPr>
          <a:xfrm>
            <a:off x="557399" y="1001357"/>
            <a:ext cx="5698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</a:t>
            </a:r>
            <a:r>
              <a:rPr kumimoji="1" lang="ko-KR" altLang="en-US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</a:t>
            </a:r>
            <a:endParaRPr kumimoji="1" lang="en-US" altLang="ko-KR" sz="2000" b="1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C130E1-1EBE-F7F9-B630-8EAA9718CA1D}"/>
                  </a:ext>
                </a:extLst>
              </p:cNvPr>
              <p:cNvSpPr txBox="1"/>
              <p:nvPr/>
            </p:nvSpPr>
            <p:spPr>
              <a:xfrm>
                <a:off x="624277" y="1643768"/>
                <a:ext cx="21796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kumimoji="1" lang="en-US" altLang="ko-KR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kumimoji="1" lang="ko-KR" altLang="en-US" sz="24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C130E1-1EBE-F7F9-B630-8EAA9718C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77" y="1643768"/>
                <a:ext cx="2179699" cy="369332"/>
              </a:xfrm>
              <a:prstGeom prst="rect">
                <a:avLst/>
              </a:prstGeom>
              <a:blipFill>
                <a:blip r:embed="rId3"/>
                <a:stretch>
                  <a:fillRect l="-1156" t="-6667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액자 2">
            <a:extLst>
              <a:ext uri="{FF2B5EF4-FFF2-40B4-BE49-F238E27FC236}">
                <a16:creationId xmlns:a16="http://schemas.microsoft.com/office/drawing/2014/main" id="{8A98930C-EC6F-2754-E91B-DA8A7AF8D1E5}"/>
              </a:ext>
            </a:extLst>
          </p:cNvPr>
          <p:cNvSpPr/>
          <p:nvPr/>
        </p:nvSpPr>
        <p:spPr>
          <a:xfrm>
            <a:off x="1943804" y="1681917"/>
            <a:ext cx="927583" cy="331183"/>
          </a:xfrm>
          <a:prstGeom prst="frame">
            <a:avLst>
              <a:gd name="adj1" fmla="val 97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EC64C9-DCE2-9B4B-FC55-E7A9C95E8644}"/>
              </a:ext>
            </a:extLst>
          </p:cNvPr>
          <p:cNvSpPr txBox="1"/>
          <p:nvPr/>
        </p:nvSpPr>
        <p:spPr>
          <a:xfrm>
            <a:off x="3309145" y="1643768"/>
            <a:ext cx="5698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우리 야뚜기봇에서 </a:t>
            </a:r>
            <a:r>
              <a:rPr kumimoji="1" lang="en-US" altLang="ko-KR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error</a:t>
            </a:r>
            <a:r>
              <a:rPr kumimoji="1" lang="ko-KR" altLang="en-US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는 무엇일까요</a:t>
            </a:r>
            <a:r>
              <a:rPr kumimoji="1" lang="en-US" altLang="ko-KR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34289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02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PID</a:t>
            </a:r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제어란</a:t>
            </a:r>
            <a:r>
              <a:rPr kumimoji="1" lang="en-US" altLang="ko-KR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59B74-D266-5172-8F0E-7CBAC4BF857A}"/>
              </a:ext>
            </a:extLst>
          </p:cNvPr>
          <p:cNvSpPr txBox="1"/>
          <p:nvPr/>
        </p:nvSpPr>
        <p:spPr>
          <a:xfrm>
            <a:off x="557399" y="1001357"/>
            <a:ext cx="5698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</a:t>
            </a:r>
            <a:r>
              <a:rPr kumimoji="1" lang="ko-KR" altLang="en-US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</a:t>
            </a:r>
            <a:endParaRPr kumimoji="1" lang="en-US" altLang="ko-KR" sz="2000" b="1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C130E1-1EBE-F7F9-B630-8EAA9718CA1D}"/>
                  </a:ext>
                </a:extLst>
              </p:cNvPr>
              <p:cNvSpPr txBox="1"/>
              <p:nvPr/>
            </p:nvSpPr>
            <p:spPr>
              <a:xfrm>
                <a:off x="624277" y="1643768"/>
                <a:ext cx="21796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kumimoji="1" lang="en-US" altLang="ko-KR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kumimoji="1" lang="ko-KR" altLang="en-US" sz="24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C130E1-1EBE-F7F9-B630-8EAA9718C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77" y="1643768"/>
                <a:ext cx="2179699" cy="369332"/>
              </a:xfrm>
              <a:prstGeom prst="rect">
                <a:avLst/>
              </a:prstGeom>
              <a:blipFill>
                <a:blip r:embed="rId3"/>
                <a:stretch>
                  <a:fillRect l="-1156" t="-6667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액자 2">
            <a:extLst>
              <a:ext uri="{FF2B5EF4-FFF2-40B4-BE49-F238E27FC236}">
                <a16:creationId xmlns:a16="http://schemas.microsoft.com/office/drawing/2014/main" id="{8A98930C-EC6F-2754-E91B-DA8A7AF8D1E5}"/>
              </a:ext>
            </a:extLst>
          </p:cNvPr>
          <p:cNvSpPr/>
          <p:nvPr/>
        </p:nvSpPr>
        <p:spPr>
          <a:xfrm>
            <a:off x="1943804" y="1681917"/>
            <a:ext cx="927583" cy="331183"/>
          </a:xfrm>
          <a:prstGeom prst="frame">
            <a:avLst>
              <a:gd name="adj1" fmla="val 97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EC64C9-DCE2-9B4B-FC55-E7A9C95E8644}"/>
              </a:ext>
            </a:extLst>
          </p:cNvPr>
          <p:cNvSpPr txBox="1"/>
          <p:nvPr/>
        </p:nvSpPr>
        <p:spPr>
          <a:xfrm>
            <a:off x="3309145" y="1643768"/>
            <a:ext cx="5698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우리 야뚜기봇에서 </a:t>
            </a:r>
            <a:r>
              <a:rPr kumimoji="1" lang="en-US" altLang="ko-KR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error</a:t>
            </a:r>
            <a:r>
              <a:rPr kumimoji="1" lang="ko-KR" altLang="en-US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는 무엇일까요</a:t>
            </a:r>
            <a:r>
              <a:rPr kumimoji="1" lang="en-US" altLang="ko-KR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B65AEB-7641-E6E2-1F2D-516A3225CBB6}"/>
              </a:ext>
            </a:extLst>
          </p:cNvPr>
          <p:cNvSpPr txBox="1"/>
          <p:nvPr/>
        </p:nvSpPr>
        <p:spPr>
          <a:xfrm>
            <a:off x="624277" y="2414310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error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란 목표 상태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(Target)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와 현재 상태의 차이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E109C2-CEC5-CB5C-FEA5-FD9508696853}"/>
              </a:ext>
            </a:extLst>
          </p:cNvPr>
          <p:cNvSpPr txBox="1"/>
          <p:nvPr/>
        </p:nvSpPr>
        <p:spPr>
          <a:xfrm>
            <a:off x="624277" y="3915512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야뚜기봇에서의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제어하고자 하는 것은 로봇의 각도이므로</a:t>
            </a:r>
            <a:endParaRPr kumimoji="1" lang="en-US" altLang="ko-KR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0B7876-425D-4491-3E36-67066AA23E6B}"/>
                  </a:ext>
                </a:extLst>
              </p:cNvPr>
              <p:cNvSpPr txBox="1"/>
              <p:nvPr/>
            </p:nvSpPr>
            <p:spPr>
              <a:xfrm>
                <a:off x="851711" y="3027886"/>
                <a:ext cx="5392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𝐶𝑢𝑟𝑟𝑒𝑛𝑡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𝑆𝑡𝑎𝑡𝑒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𝑆𝑡𝑎𝑡𝑒</m:t>
                      </m:r>
                    </m:oMath>
                  </m:oMathPara>
                </a14:m>
                <a:endParaRPr kumimoji="1" lang="ko-KR" alt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0B7876-425D-4491-3E36-67066AA23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11" y="3027886"/>
                <a:ext cx="5392437" cy="369332"/>
              </a:xfrm>
              <a:prstGeom prst="rect">
                <a:avLst/>
              </a:prstGeom>
              <a:blipFill>
                <a:blip r:embed="rId4"/>
                <a:stretch>
                  <a:fillRect t="-6667" r="-235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A2E14E-12DD-C3C5-44F6-26129E0356A1}"/>
                  </a:ext>
                </a:extLst>
              </p:cNvPr>
              <p:cNvSpPr txBox="1"/>
              <p:nvPr/>
            </p:nvSpPr>
            <p:spPr>
              <a:xfrm>
                <a:off x="880393" y="4557920"/>
                <a:ext cx="55495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𝐶𝑢𝑟𝑟𝑒𝑛𝑡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𝐴𝑛𝑔𝑙𝑒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𝐴𝑛𝑔𝑙𝑒</m:t>
                      </m:r>
                    </m:oMath>
                  </m:oMathPara>
                </a14:m>
                <a:endParaRPr kumimoji="1" lang="ko-KR" altLang="en-US" sz="24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A2E14E-12DD-C3C5-44F6-26129E03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93" y="4557920"/>
                <a:ext cx="5549533" cy="369332"/>
              </a:xfrm>
              <a:prstGeom prst="rect">
                <a:avLst/>
              </a:prstGeom>
              <a:blipFill>
                <a:blip r:embed="rId5"/>
                <a:stretch>
                  <a:fillRect t="-6897" r="-913" b="-413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813460-2F09-7C49-B2C5-2203EAC29522}"/>
                  </a:ext>
                </a:extLst>
              </p:cNvPr>
              <p:cNvSpPr txBox="1"/>
              <p:nvPr/>
            </p:nvSpPr>
            <p:spPr>
              <a:xfrm>
                <a:off x="1083633" y="5214232"/>
                <a:ext cx="5698121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ko-KR" sz="2000" b="1">
                    <a:solidFill>
                      <a:srgbClr val="FF0000"/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* </a:t>
                </a:r>
                <a:r>
                  <a:rPr kumimoji="1" lang="ko-KR" altLang="en-US" sz="2000" b="1">
                    <a:solidFill>
                      <a:srgbClr val="FF0000"/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서있는 것이 목표일 경우 </a:t>
                </a:r>
                <a14:m>
                  <m:oMath xmlns:m="http://schemas.openxmlformats.org/officeDocument/2006/math"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WorldDotum_Pro Medium" pitchFamily="2" charset="-127"/>
                        <a:cs typeface="KoPubWorldDotum_Pro Medium" pitchFamily="2" charset="-127"/>
                      </a:rPr>
                      <m:t>𝑻𝒂𝒓𝒈𝒆𝒕</m:t>
                    </m:r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WorldDotum_Pro Medium" pitchFamily="2" charset="-127"/>
                        <a:cs typeface="KoPubWorldDotum_Pro Medium" pitchFamily="2" charset="-127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WorldDotum_Pro Medium" pitchFamily="2" charset="-127"/>
                        <a:cs typeface="KoPubWorldDotum_Pro Medium" pitchFamily="2" charset="-127"/>
                      </a:rPr>
                      <m:t>𝑨𝒏𝒈𝒍𝒆</m:t>
                    </m:r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WorldDotum_Pro Medium" pitchFamily="2" charset="-127"/>
                        <a:cs typeface="KoPubWorldDotum_Pro Medium" pitchFamily="2" charset="-127"/>
                      </a:rPr>
                      <m:t>=</m:t>
                    </m:r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WorldDotum_Pro Medium" pitchFamily="2" charset="-127"/>
                        <a:cs typeface="KoPubWorldDotum_Pro Medium" pitchFamily="2" charset="-127"/>
                      </a:rPr>
                      <m:t>𝟎</m:t>
                    </m:r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Dotum_Pro Medium" pitchFamily="2" charset="-127"/>
                      </a:rPr>
                      <m:t>°</m:t>
                    </m:r>
                  </m:oMath>
                </a14:m>
                <a:endParaRPr kumimoji="1" lang="en-US" altLang="ko-KR" sz="2000" b="1">
                  <a:solidFill>
                    <a:srgbClr val="FF0000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813460-2F09-7C49-B2C5-2203EAC29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633" y="5214232"/>
                <a:ext cx="5698121" cy="446276"/>
              </a:xfrm>
              <a:prstGeom prst="rect">
                <a:avLst/>
              </a:prstGeom>
              <a:blipFill>
                <a:blip r:embed="rId6"/>
                <a:stretch>
                  <a:fillRect l="-1114" b="-2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5797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02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PID</a:t>
            </a:r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제어란</a:t>
            </a:r>
            <a:r>
              <a:rPr kumimoji="1" lang="en-US" altLang="ko-KR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59B74-D266-5172-8F0E-7CBAC4BF857A}"/>
              </a:ext>
            </a:extLst>
          </p:cNvPr>
          <p:cNvSpPr txBox="1"/>
          <p:nvPr/>
        </p:nvSpPr>
        <p:spPr>
          <a:xfrm>
            <a:off x="557399" y="1001357"/>
            <a:ext cx="5698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</a:t>
            </a:r>
            <a:r>
              <a:rPr kumimoji="1" lang="ko-KR" altLang="en-US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</a:t>
            </a:r>
            <a:endParaRPr kumimoji="1" lang="en-US" altLang="ko-KR" sz="2000" b="1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C130E1-1EBE-F7F9-B630-8EAA9718CA1D}"/>
                  </a:ext>
                </a:extLst>
              </p:cNvPr>
              <p:cNvSpPr txBox="1"/>
              <p:nvPr/>
            </p:nvSpPr>
            <p:spPr>
              <a:xfrm>
                <a:off x="624277" y="1643768"/>
                <a:ext cx="21796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kumimoji="1" lang="en-US" altLang="ko-KR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kumimoji="1" lang="ko-KR" altLang="en-US" sz="240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EC130E1-1EBE-F7F9-B630-8EAA9718C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277" y="1643768"/>
                <a:ext cx="2179699" cy="369332"/>
              </a:xfrm>
              <a:prstGeom prst="rect">
                <a:avLst/>
              </a:prstGeom>
              <a:blipFill>
                <a:blip r:embed="rId3"/>
                <a:stretch>
                  <a:fillRect l="-1156" t="-6667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액자 2">
            <a:extLst>
              <a:ext uri="{FF2B5EF4-FFF2-40B4-BE49-F238E27FC236}">
                <a16:creationId xmlns:a16="http://schemas.microsoft.com/office/drawing/2014/main" id="{8A98930C-EC6F-2754-E91B-DA8A7AF8D1E5}"/>
              </a:ext>
            </a:extLst>
          </p:cNvPr>
          <p:cNvSpPr/>
          <p:nvPr/>
        </p:nvSpPr>
        <p:spPr>
          <a:xfrm>
            <a:off x="1250334" y="1673796"/>
            <a:ext cx="518645" cy="369332"/>
          </a:xfrm>
          <a:prstGeom prst="frame">
            <a:avLst>
              <a:gd name="adj1" fmla="val 97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EC64C9-DCE2-9B4B-FC55-E7A9C95E8644}"/>
              </a:ext>
            </a:extLst>
          </p:cNvPr>
          <p:cNvSpPr txBox="1"/>
          <p:nvPr/>
        </p:nvSpPr>
        <p:spPr>
          <a:xfrm>
            <a:off x="3309145" y="1643768"/>
            <a:ext cx="8125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</a:t>
            </a:r>
            <a:r>
              <a:rPr kumimoji="1" lang="ko-KR" altLang="en-US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 상수는 </a:t>
            </a:r>
            <a:r>
              <a:rPr kumimoji="1" lang="en-US" altLang="ko-KR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error</a:t>
            </a:r>
            <a:r>
              <a:rPr kumimoji="1" lang="ko-KR" altLang="en-US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에 비례하므로 클수록 빠르게 </a:t>
            </a:r>
            <a:r>
              <a:rPr kumimoji="1" lang="en-US" altLang="ko-KR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Target</a:t>
            </a:r>
            <a:r>
              <a:rPr kumimoji="1" lang="ko-KR" altLang="en-US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을 향해 제어한다</a:t>
            </a:r>
            <a:r>
              <a:rPr kumimoji="1" lang="en-US" altLang="ko-KR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r>
              <a:rPr kumimoji="1" lang="ko-KR" altLang="en-US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endParaRPr kumimoji="1" lang="en-US" altLang="ko-KR" sz="2000" b="1">
              <a:solidFill>
                <a:srgbClr val="FF0000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B65AEB-7641-E6E2-1F2D-516A3225CBB6}"/>
              </a:ext>
            </a:extLst>
          </p:cNvPr>
          <p:cNvSpPr txBox="1"/>
          <p:nvPr/>
        </p:nvSpPr>
        <p:spPr>
          <a:xfrm>
            <a:off x="624277" y="2414310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error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란 목표 상태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(Target)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와 현재 상태의 차이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E109C2-CEC5-CB5C-FEA5-FD9508696853}"/>
              </a:ext>
            </a:extLst>
          </p:cNvPr>
          <p:cNvSpPr txBox="1"/>
          <p:nvPr/>
        </p:nvSpPr>
        <p:spPr>
          <a:xfrm>
            <a:off x="624277" y="3915512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야뚜기봇에서의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제어하고자 하는 것은 로봇의 각도이므로</a:t>
            </a:r>
            <a:endParaRPr kumimoji="1" lang="en-US" altLang="ko-KR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0B7876-425D-4491-3E36-67066AA23E6B}"/>
                  </a:ext>
                </a:extLst>
              </p:cNvPr>
              <p:cNvSpPr txBox="1"/>
              <p:nvPr/>
            </p:nvSpPr>
            <p:spPr>
              <a:xfrm>
                <a:off x="851711" y="3027886"/>
                <a:ext cx="53924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𝐶𝑢𝑟𝑟𝑒𝑛𝑡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𝑆𝑡𝑎𝑡𝑒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𝑆𝑡𝑎𝑡𝑒</m:t>
                      </m:r>
                    </m:oMath>
                  </m:oMathPara>
                </a14:m>
                <a:endParaRPr kumimoji="1" lang="ko-KR" altLang="en-US" sz="240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B0B7876-425D-4491-3E36-67066AA23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11" y="3027886"/>
                <a:ext cx="5392437" cy="369332"/>
              </a:xfrm>
              <a:prstGeom prst="rect">
                <a:avLst/>
              </a:prstGeom>
              <a:blipFill>
                <a:blip r:embed="rId4"/>
                <a:stretch>
                  <a:fillRect t="-6667" r="-235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A2E14E-12DD-C3C5-44F6-26129E0356A1}"/>
                  </a:ext>
                </a:extLst>
              </p:cNvPr>
              <p:cNvSpPr txBox="1"/>
              <p:nvPr/>
            </p:nvSpPr>
            <p:spPr>
              <a:xfrm>
                <a:off x="880393" y="4557920"/>
                <a:ext cx="55495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𝑒𝑟𝑟𝑜𝑟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𝐶𝑢𝑟𝑟𝑒𝑛𝑡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𝐴𝑛𝑔𝑙𝑒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𝑇𝑎𝑟𝑔𝑒𝑡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𝐴𝑛𝑔𝑙𝑒</m:t>
                      </m:r>
                    </m:oMath>
                  </m:oMathPara>
                </a14:m>
                <a:endParaRPr kumimoji="1" lang="ko-KR" altLang="en-US" sz="240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A2E14E-12DD-C3C5-44F6-26129E035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93" y="4557920"/>
                <a:ext cx="5549533" cy="369332"/>
              </a:xfrm>
              <a:prstGeom prst="rect">
                <a:avLst/>
              </a:prstGeom>
              <a:blipFill>
                <a:blip r:embed="rId5"/>
                <a:stretch>
                  <a:fillRect t="-6897" r="-913" b="-413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813460-2F09-7C49-B2C5-2203EAC29522}"/>
                  </a:ext>
                </a:extLst>
              </p:cNvPr>
              <p:cNvSpPr txBox="1"/>
              <p:nvPr/>
            </p:nvSpPr>
            <p:spPr>
              <a:xfrm>
                <a:off x="1083633" y="5214232"/>
                <a:ext cx="5698121" cy="446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kumimoji="1" lang="en-US" altLang="ko-KR" sz="2000" b="1">
                    <a:solidFill>
                      <a:srgbClr val="FF0000"/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* </a:t>
                </a:r>
                <a:r>
                  <a:rPr kumimoji="1" lang="ko-KR" altLang="en-US" sz="2000" b="1">
                    <a:solidFill>
                      <a:srgbClr val="FF0000"/>
                    </a:solidFill>
                    <a:latin typeface="KoPubWorldDotum_Pro Medium" pitchFamily="2" charset="-127"/>
                    <a:ea typeface="KoPubWorldDotum_Pro Medium" pitchFamily="2" charset="-127"/>
                    <a:cs typeface="KoPubWorldDotum_Pro Medium" pitchFamily="2" charset="-127"/>
                  </a:rPr>
                  <a:t>서있는 것이 목표일 경우 </a:t>
                </a:r>
                <a14:m>
                  <m:oMath xmlns:m="http://schemas.openxmlformats.org/officeDocument/2006/math"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WorldDotum_Pro Medium" pitchFamily="2" charset="-127"/>
                        <a:cs typeface="KoPubWorldDotum_Pro Medium" pitchFamily="2" charset="-127"/>
                      </a:rPr>
                      <m:t>𝑻𝒂𝒓𝒈𝒆𝒕</m:t>
                    </m:r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WorldDotum_Pro Medium" pitchFamily="2" charset="-127"/>
                        <a:cs typeface="KoPubWorldDotum_Pro Medium" pitchFamily="2" charset="-127"/>
                      </a:rPr>
                      <m:t> </m:t>
                    </m:r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WorldDotum_Pro Medium" pitchFamily="2" charset="-127"/>
                        <a:cs typeface="KoPubWorldDotum_Pro Medium" pitchFamily="2" charset="-127"/>
                      </a:rPr>
                      <m:t>𝑨𝒏𝒈𝒍𝒆</m:t>
                    </m:r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WorldDotum_Pro Medium" pitchFamily="2" charset="-127"/>
                        <a:cs typeface="KoPubWorldDotum_Pro Medium" pitchFamily="2" charset="-127"/>
                      </a:rPr>
                      <m:t>=</m:t>
                    </m:r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oPubWorldDotum_Pro Medium" pitchFamily="2" charset="-127"/>
                        <a:cs typeface="KoPubWorldDotum_Pro Medium" pitchFamily="2" charset="-127"/>
                      </a:rPr>
                      <m:t>𝟎</m:t>
                    </m:r>
                    <m:r>
                      <a:rPr kumimoji="1" lang="en-US" altLang="ko-KR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Dotum_Pro Medium" pitchFamily="2" charset="-127"/>
                      </a:rPr>
                      <m:t>°</m:t>
                    </m:r>
                  </m:oMath>
                </a14:m>
                <a:endParaRPr kumimoji="1" lang="en-US" altLang="ko-KR" sz="2000" b="1">
                  <a:solidFill>
                    <a:srgbClr val="FF0000"/>
                  </a:solidFill>
                  <a:latin typeface="KoPubWorldDotum_Pro Medium" pitchFamily="2" charset="-127"/>
                  <a:ea typeface="KoPubWorldDotum_Pro Medium" pitchFamily="2" charset="-127"/>
                  <a:cs typeface="KoPubWorldDotum_Pro Medium" pitchFamily="2" charset="-127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3813460-2F09-7C49-B2C5-2203EAC29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633" y="5214232"/>
                <a:ext cx="5698121" cy="446276"/>
              </a:xfrm>
              <a:prstGeom prst="rect">
                <a:avLst/>
              </a:prstGeom>
              <a:blipFill>
                <a:blip r:embed="rId6"/>
                <a:stretch>
                  <a:fillRect l="-1114" b="-2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54632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02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PID</a:t>
            </a:r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제어란</a:t>
            </a:r>
            <a:r>
              <a:rPr kumimoji="1" lang="en-US" altLang="ko-KR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59B74-D266-5172-8F0E-7CBAC4BF857A}"/>
              </a:ext>
            </a:extLst>
          </p:cNvPr>
          <p:cNvSpPr txBox="1"/>
          <p:nvPr/>
        </p:nvSpPr>
        <p:spPr>
          <a:xfrm>
            <a:off x="557399" y="1001357"/>
            <a:ext cx="5698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</a:t>
            </a:r>
            <a:r>
              <a:rPr kumimoji="1" lang="ko-KR" altLang="en-US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제어의 문제점</a:t>
            </a:r>
            <a:endParaRPr kumimoji="1" lang="en-US" altLang="ko-KR" sz="2000" b="1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CE581D0-239F-AE63-C190-FE6A609FA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976" y="3429000"/>
            <a:ext cx="7164936" cy="307376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C8BEAC-221C-C3F2-371D-6E2775C836B2}"/>
              </a:ext>
            </a:extLst>
          </p:cNvPr>
          <p:cNvSpPr txBox="1"/>
          <p:nvPr/>
        </p:nvSpPr>
        <p:spPr>
          <a:xfrm>
            <a:off x="9968912" y="3808550"/>
            <a:ext cx="946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>
                <a:solidFill>
                  <a:srgbClr val="199FDD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목표값</a:t>
            </a:r>
            <a:endParaRPr kumimoji="1" lang="en-US" altLang="ko-KR" sz="2000" b="1">
              <a:solidFill>
                <a:srgbClr val="199FDD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6FB3A-4D52-4D96-053A-F5F3ACBD97D8}"/>
              </a:ext>
            </a:extLst>
          </p:cNvPr>
          <p:cNvSpPr txBox="1"/>
          <p:nvPr/>
        </p:nvSpPr>
        <p:spPr>
          <a:xfrm>
            <a:off x="851711" y="1512287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목표값에 근사할 수는 있으나 도달할 수는 없다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87821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02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PID</a:t>
            </a:r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제어란</a:t>
            </a:r>
            <a:r>
              <a:rPr kumimoji="1" lang="en-US" altLang="ko-KR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59B74-D266-5172-8F0E-7CBAC4BF857A}"/>
              </a:ext>
            </a:extLst>
          </p:cNvPr>
          <p:cNvSpPr txBox="1"/>
          <p:nvPr/>
        </p:nvSpPr>
        <p:spPr>
          <a:xfrm>
            <a:off x="557399" y="1001357"/>
            <a:ext cx="5698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</a:t>
            </a:r>
            <a:r>
              <a:rPr kumimoji="1" lang="ko-KR" altLang="en-US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제어의 문제점</a:t>
            </a:r>
            <a:endParaRPr kumimoji="1" lang="en-US" altLang="ko-KR" sz="2000" b="1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6FB3A-4D52-4D96-053A-F5F3ACBD97D8}"/>
              </a:ext>
            </a:extLst>
          </p:cNvPr>
          <p:cNvSpPr txBox="1"/>
          <p:nvPr/>
        </p:nvSpPr>
        <p:spPr>
          <a:xfrm>
            <a:off x="851711" y="1512287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목표값에 근사할 수는 있으나 도달할 수는 없다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163FE8-32BA-F722-CA21-CFF4D495FCBC}"/>
                  </a:ext>
                </a:extLst>
              </p:cNvPr>
              <p:cNvSpPr txBox="1"/>
              <p:nvPr/>
            </p:nvSpPr>
            <p:spPr>
              <a:xfrm>
                <a:off x="1146023" y="2074951"/>
                <a:ext cx="21796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kumimoji="1" lang="en-US" altLang="ko-KR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kumimoji="1" lang="ko-KR" altLang="en-US" sz="24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163FE8-32BA-F722-CA21-CFF4D495F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023" y="2074951"/>
                <a:ext cx="2179699" cy="369332"/>
              </a:xfrm>
              <a:prstGeom prst="rect">
                <a:avLst/>
              </a:prstGeom>
              <a:blipFill>
                <a:blip r:embed="rId3"/>
                <a:stretch>
                  <a:fillRect l="-2312" t="-6667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73AD6175-B0D9-8A18-0EAF-2EED1DC24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976" y="3429000"/>
            <a:ext cx="7164936" cy="3073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A10666-6B9B-8132-4CCC-B9D5F6531424}"/>
              </a:ext>
            </a:extLst>
          </p:cNvPr>
          <p:cNvSpPr txBox="1"/>
          <p:nvPr/>
        </p:nvSpPr>
        <p:spPr>
          <a:xfrm>
            <a:off x="9968912" y="3808550"/>
            <a:ext cx="946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>
                <a:solidFill>
                  <a:srgbClr val="199FDD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목표값</a:t>
            </a:r>
            <a:endParaRPr kumimoji="1" lang="en-US" altLang="ko-KR" sz="2000" b="1">
              <a:solidFill>
                <a:srgbClr val="199FDD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E4BA05-1149-5214-383A-DAB8BE656F92}"/>
              </a:ext>
            </a:extLst>
          </p:cNvPr>
          <p:cNvSpPr txBox="1"/>
          <p:nvPr/>
        </p:nvSpPr>
        <p:spPr>
          <a:xfrm>
            <a:off x="1146023" y="2582215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error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가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0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에 수렴한다면 제어량 또한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0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에 수렴하기 때문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742241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02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PID</a:t>
            </a:r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제어란</a:t>
            </a:r>
            <a:r>
              <a:rPr kumimoji="1" lang="en-US" altLang="ko-KR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59B74-D266-5172-8F0E-7CBAC4BF857A}"/>
              </a:ext>
            </a:extLst>
          </p:cNvPr>
          <p:cNvSpPr txBox="1"/>
          <p:nvPr/>
        </p:nvSpPr>
        <p:spPr>
          <a:xfrm>
            <a:off x="557399" y="1001357"/>
            <a:ext cx="5698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</a:t>
            </a:r>
            <a:r>
              <a:rPr kumimoji="1" lang="ko-KR" altLang="en-US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제어의 문제점</a:t>
            </a:r>
            <a:endParaRPr kumimoji="1" lang="en-US" altLang="ko-KR" sz="2000" b="1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6FB3A-4D52-4D96-053A-F5F3ACBD97D8}"/>
              </a:ext>
            </a:extLst>
          </p:cNvPr>
          <p:cNvSpPr txBox="1"/>
          <p:nvPr/>
        </p:nvSpPr>
        <p:spPr>
          <a:xfrm>
            <a:off x="851711" y="1512287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목표값에 근사할 수는 있으나 도달할 수는 없다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163FE8-32BA-F722-CA21-CFF4D495FCBC}"/>
                  </a:ext>
                </a:extLst>
              </p:cNvPr>
              <p:cNvSpPr txBox="1"/>
              <p:nvPr/>
            </p:nvSpPr>
            <p:spPr>
              <a:xfrm>
                <a:off x="1146023" y="2074951"/>
                <a:ext cx="21796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kumimoji="1" lang="en-US" altLang="ko-KR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𝑒𝑟𝑟𝑜𝑟</m:t>
                      </m:r>
                    </m:oMath>
                  </m:oMathPara>
                </a14:m>
                <a:endParaRPr kumimoji="1" lang="ko-KR" altLang="en-US" sz="24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163FE8-32BA-F722-CA21-CFF4D495F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023" y="2074951"/>
                <a:ext cx="2179699" cy="369332"/>
              </a:xfrm>
              <a:prstGeom prst="rect">
                <a:avLst/>
              </a:prstGeom>
              <a:blipFill>
                <a:blip r:embed="rId3"/>
                <a:stretch>
                  <a:fillRect l="-2312" t="-6667" b="-4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73AD6175-B0D9-8A18-0EAF-2EED1DC24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976" y="3429000"/>
            <a:ext cx="7164936" cy="3073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A10666-6B9B-8132-4CCC-B9D5F6531424}"/>
              </a:ext>
            </a:extLst>
          </p:cNvPr>
          <p:cNvSpPr txBox="1"/>
          <p:nvPr/>
        </p:nvSpPr>
        <p:spPr>
          <a:xfrm>
            <a:off x="9968912" y="3808550"/>
            <a:ext cx="946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>
                <a:solidFill>
                  <a:srgbClr val="199FDD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목표값</a:t>
            </a:r>
            <a:endParaRPr kumimoji="1" lang="en-US" altLang="ko-KR" sz="2000" b="1">
              <a:solidFill>
                <a:srgbClr val="199FDD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E4BA05-1149-5214-383A-DAB8BE656F92}"/>
              </a:ext>
            </a:extLst>
          </p:cNvPr>
          <p:cNvSpPr txBox="1"/>
          <p:nvPr/>
        </p:nvSpPr>
        <p:spPr>
          <a:xfrm>
            <a:off x="1146023" y="2582215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error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가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0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에 수렴한다면 제어량 또한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0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에 수렴하기 때문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C7926F-A073-62D4-5F9F-3A1D49C4D44F}"/>
              </a:ext>
            </a:extLst>
          </p:cNvPr>
          <p:cNvSpPr txBox="1"/>
          <p:nvPr/>
        </p:nvSpPr>
        <p:spPr>
          <a:xfrm>
            <a:off x="7119851" y="2579430"/>
            <a:ext cx="5698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어떻게 하면 목표값에 도달할 수 있을까</a:t>
            </a:r>
            <a:r>
              <a:rPr kumimoji="1" lang="en-US" altLang="ko-KR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110638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02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PID</a:t>
            </a:r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제어란</a:t>
            </a:r>
            <a:r>
              <a:rPr kumimoji="1" lang="en-US" altLang="ko-KR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59B74-D266-5172-8F0E-7CBAC4BF857A}"/>
              </a:ext>
            </a:extLst>
          </p:cNvPr>
          <p:cNvSpPr txBox="1"/>
          <p:nvPr/>
        </p:nvSpPr>
        <p:spPr>
          <a:xfrm>
            <a:off x="557399" y="1001357"/>
            <a:ext cx="5698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I</a:t>
            </a:r>
            <a:r>
              <a:rPr kumimoji="1" lang="ko-KR" altLang="en-US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</a:t>
            </a:r>
            <a:endParaRPr kumimoji="1" lang="en-US" altLang="ko-KR" sz="2000" b="1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6FB3A-4D52-4D96-053A-F5F3ACBD97D8}"/>
              </a:ext>
            </a:extLst>
          </p:cNvPr>
          <p:cNvSpPr txBox="1"/>
          <p:nvPr/>
        </p:nvSpPr>
        <p:spPr>
          <a:xfrm>
            <a:off x="851711" y="1512287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P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제어로 제어가 불가능한 미세한 편차를 적분하여 목표값에 도달할 수 있도록 한다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163FE8-32BA-F722-CA21-CFF4D495FCBC}"/>
                  </a:ext>
                </a:extLst>
              </p:cNvPr>
              <p:cNvSpPr txBox="1"/>
              <p:nvPr/>
            </p:nvSpPr>
            <p:spPr>
              <a:xfrm>
                <a:off x="1146023" y="2074951"/>
                <a:ext cx="3134769" cy="825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kumimoji="1" lang="en-US" altLang="ko-KR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trlP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  <m:d>
                            <m:dPr>
                              <m:ctrlPr>
                                <a:rPr kumimoji="1" lang="en-US" altLang="ko-KR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kumimoji="1" lang="ko-KR" altLang="en-US" sz="24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163FE8-32BA-F722-CA21-CFF4D495F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023" y="2074951"/>
                <a:ext cx="3134769" cy="825932"/>
              </a:xfrm>
              <a:prstGeom prst="rect">
                <a:avLst/>
              </a:prstGeom>
              <a:blipFill>
                <a:blip r:embed="rId3"/>
                <a:stretch>
                  <a:fillRect l="-2834" t="-183333" r="-1215" b="-2696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4A10666-6B9B-8132-4CCC-B9D5F6531424}"/>
              </a:ext>
            </a:extLst>
          </p:cNvPr>
          <p:cNvSpPr txBox="1"/>
          <p:nvPr/>
        </p:nvSpPr>
        <p:spPr>
          <a:xfrm>
            <a:off x="9968912" y="3808550"/>
            <a:ext cx="946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>
                <a:solidFill>
                  <a:srgbClr val="199FDD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목표값</a:t>
            </a:r>
            <a:endParaRPr kumimoji="1" lang="en-US" altLang="ko-KR" sz="2000" b="1">
              <a:solidFill>
                <a:srgbClr val="199FDD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68A7E61-AE1B-B99E-36D7-8CB8F2238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38" y="3429000"/>
            <a:ext cx="6702142" cy="2875221"/>
          </a:xfrm>
          <a:prstGeom prst="rect">
            <a:avLst/>
          </a:prstGeom>
        </p:spPr>
      </p:pic>
      <p:sp>
        <p:nvSpPr>
          <p:cNvPr id="21" name="아래쪽 화살표[D] 20">
            <a:extLst>
              <a:ext uri="{FF2B5EF4-FFF2-40B4-BE49-F238E27FC236}">
                <a16:creationId xmlns:a16="http://schemas.microsoft.com/office/drawing/2014/main" id="{08F5A3CB-DAAE-89A8-D3A6-044F130E7C77}"/>
              </a:ext>
            </a:extLst>
          </p:cNvPr>
          <p:cNvSpPr/>
          <p:nvPr/>
        </p:nvSpPr>
        <p:spPr>
          <a:xfrm>
            <a:off x="7862131" y="3187581"/>
            <a:ext cx="316194" cy="77766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85162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02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PID</a:t>
            </a:r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제어란</a:t>
            </a:r>
            <a:r>
              <a:rPr kumimoji="1" lang="en-US" altLang="ko-KR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59B74-D266-5172-8F0E-7CBAC4BF857A}"/>
              </a:ext>
            </a:extLst>
          </p:cNvPr>
          <p:cNvSpPr txBox="1"/>
          <p:nvPr/>
        </p:nvSpPr>
        <p:spPr>
          <a:xfrm>
            <a:off x="557399" y="1001357"/>
            <a:ext cx="5698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</a:t>
            </a:r>
            <a:r>
              <a:rPr kumimoji="1" lang="ko-KR" altLang="en-US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</a:t>
            </a:r>
            <a:endParaRPr kumimoji="1" lang="en-US" altLang="ko-KR" sz="2000" b="1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6FB3A-4D52-4D96-053A-F5F3ACBD97D8}"/>
              </a:ext>
            </a:extLst>
          </p:cNvPr>
          <p:cNvSpPr txBox="1"/>
          <p:nvPr/>
        </p:nvSpPr>
        <p:spPr>
          <a:xfrm>
            <a:off x="851711" y="1512287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P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제어로 제어가 불가능한 미세한 편차를 적분하여 목표값에 도달할 수 있도록 한다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163FE8-32BA-F722-CA21-CFF4D495FCBC}"/>
                  </a:ext>
                </a:extLst>
              </p:cNvPr>
              <p:cNvSpPr txBox="1"/>
              <p:nvPr/>
            </p:nvSpPr>
            <p:spPr>
              <a:xfrm>
                <a:off x="1146023" y="2074951"/>
                <a:ext cx="5096523" cy="825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kumimoji="1" lang="en-US" altLang="ko-KR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𝑒𝑟𝑟𝑜𝑟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kumimoji="1" lang="en-US" altLang="ko-KR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trlP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  <m:d>
                            <m:dPr>
                              <m:ctrlPr>
                                <a:rPr kumimoji="1" lang="en-US" altLang="ko-KR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kumimoji="1" lang="ko-KR" altLang="en-US" sz="24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163FE8-32BA-F722-CA21-CFF4D495F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023" y="2074951"/>
                <a:ext cx="5096523" cy="825932"/>
              </a:xfrm>
              <a:prstGeom prst="rect">
                <a:avLst/>
              </a:prstGeom>
              <a:blipFill>
                <a:blip r:embed="rId3"/>
                <a:stretch>
                  <a:fillRect l="-498" t="-183333" r="-498" b="-2696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4A10666-6B9B-8132-4CCC-B9D5F6531424}"/>
              </a:ext>
            </a:extLst>
          </p:cNvPr>
          <p:cNvSpPr txBox="1"/>
          <p:nvPr/>
        </p:nvSpPr>
        <p:spPr>
          <a:xfrm>
            <a:off x="9968912" y="3808550"/>
            <a:ext cx="946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>
                <a:solidFill>
                  <a:srgbClr val="199FDD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목표값</a:t>
            </a:r>
            <a:endParaRPr kumimoji="1" lang="en-US" altLang="ko-KR" sz="2000" b="1">
              <a:solidFill>
                <a:srgbClr val="199FDD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68A7E61-AE1B-B99E-36D7-8CB8F2238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38" y="3429000"/>
            <a:ext cx="6702142" cy="2875221"/>
          </a:xfrm>
          <a:prstGeom prst="rect">
            <a:avLst/>
          </a:prstGeom>
        </p:spPr>
      </p:pic>
      <p:sp>
        <p:nvSpPr>
          <p:cNvPr id="21" name="아래쪽 화살표[D] 20">
            <a:extLst>
              <a:ext uri="{FF2B5EF4-FFF2-40B4-BE49-F238E27FC236}">
                <a16:creationId xmlns:a16="http://schemas.microsoft.com/office/drawing/2014/main" id="{08F5A3CB-DAAE-89A8-D3A6-044F130E7C77}"/>
              </a:ext>
            </a:extLst>
          </p:cNvPr>
          <p:cNvSpPr/>
          <p:nvPr/>
        </p:nvSpPr>
        <p:spPr>
          <a:xfrm>
            <a:off x="7862131" y="3187581"/>
            <a:ext cx="316194" cy="77766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0291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01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아두이노 기초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DED2447-9EB1-D21D-9FBD-D721394643E0}"/>
              </a:ext>
            </a:extLst>
          </p:cNvPr>
          <p:cNvSpPr txBox="1"/>
          <p:nvPr/>
        </p:nvSpPr>
        <p:spPr>
          <a:xfrm>
            <a:off x="1083633" y="2148020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이탈리아에서 개발된 오픈소스 임베디드 보드</a:t>
            </a:r>
            <a:endParaRPr kumimoji="1" lang="en-US" altLang="ko-KR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766E38-50E7-0DB2-EAFF-3B424405A99F}"/>
              </a:ext>
            </a:extLst>
          </p:cNvPr>
          <p:cNvSpPr txBox="1"/>
          <p:nvPr/>
        </p:nvSpPr>
        <p:spPr>
          <a:xfrm>
            <a:off x="842183" y="1143079"/>
            <a:ext cx="715035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∙ 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아두이노란</a:t>
            </a:r>
            <a:r>
              <a:rPr kumimoji="1" lang="en-US" altLang="ko-KR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E3D749-89EF-BC98-EFC8-6DC0633696BF}"/>
              </a:ext>
            </a:extLst>
          </p:cNvPr>
          <p:cNvSpPr txBox="1"/>
          <p:nvPr/>
        </p:nvSpPr>
        <p:spPr>
          <a:xfrm>
            <a:off x="1083633" y="3092421"/>
            <a:ext cx="1076123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종류가 다양하며 핀에 전기를 보냈다가 끊었다가를 조절하여 컨트롤하는 보드이다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0BB468-2D18-5099-25F5-EAEE14D3DDDC}"/>
              </a:ext>
            </a:extLst>
          </p:cNvPr>
          <p:cNvSpPr txBox="1"/>
          <p:nvPr/>
        </p:nvSpPr>
        <p:spPr>
          <a:xfrm>
            <a:off x="1083633" y="4037448"/>
            <a:ext cx="1076123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다양한 형태로 쉽게 개발이 가능하기 때문에 학생들의 개발 사례도 많고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 코딩만 가능하다면 무엇이든 만들 수 있다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9AFA5C-0ED8-DEE8-A0FB-446D3E006C63}"/>
              </a:ext>
            </a:extLst>
          </p:cNvPr>
          <p:cNvSpPr txBox="1"/>
          <p:nvPr/>
        </p:nvSpPr>
        <p:spPr>
          <a:xfrm>
            <a:off x="1083633" y="5315360"/>
            <a:ext cx="1076123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아날로그 핀과 디지털 핀이 구분되어 있다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26148AB-C691-35D5-B4EA-6048450102B6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250" y1="35667" x2="56500" y2="36333"/>
                        <a14:foregroundMark x1="10250" y1="38333" x2="10500" y2="40833"/>
                      </a14:backgroundRemoval>
                    </a14:imgEffect>
                  </a14:imgLayer>
                </a14:imgProps>
              </a:ext>
            </a:extLst>
          </a:blip>
          <a:stretch/>
        </p:blipFill>
        <p:spPr>
          <a:xfrm rot="20367000">
            <a:off x="9463557" y="904479"/>
            <a:ext cx="2452470" cy="183939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877490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02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PID</a:t>
            </a:r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제어란</a:t>
            </a:r>
            <a:r>
              <a:rPr kumimoji="1" lang="en-US" altLang="ko-KR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59B74-D266-5172-8F0E-7CBAC4BF857A}"/>
              </a:ext>
            </a:extLst>
          </p:cNvPr>
          <p:cNvSpPr txBox="1"/>
          <p:nvPr/>
        </p:nvSpPr>
        <p:spPr>
          <a:xfrm>
            <a:off x="557399" y="1001357"/>
            <a:ext cx="5698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</a:t>
            </a:r>
            <a:r>
              <a:rPr kumimoji="1" lang="ko-KR" altLang="en-US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</a:t>
            </a:r>
            <a:endParaRPr kumimoji="1" lang="en-US" altLang="ko-KR" sz="2000" b="1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6FB3A-4D52-4D96-053A-F5F3ACBD97D8}"/>
              </a:ext>
            </a:extLst>
          </p:cNvPr>
          <p:cNvSpPr txBox="1"/>
          <p:nvPr/>
        </p:nvSpPr>
        <p:spPr>
          <a:xfrm>
            <a:off x="851711" y="1512287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P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제어로 제어가 불가능한 미세한 편차를 적분하여 목표값에 도달할 수 있도록 한다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163FE8-32BA-F722-CA21-CFF4D495FCBC}"/>
                  </a:ext>
                </a:extLst>
              </p:cNvPr>
              <p:cNvSpPr txBox="1"/>
              <p:nvPr/>
            </p:nvSpPr>
            <p:spPr>
              <a:xfrm>
                <a:off x="1146023" y="2074951"/>
                <a:ext cx="5096523" cy="8259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kumimoji="1" lang="en-US" altLang="ko-KR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𝑒𝑟𝑟𝑜𝑟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kumimoji="1" lang="en-US" altLang="ko-KR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trlP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  <m:d>
                            <m:dPr>
                              <m:ctrlPr>
                                <a:rPr kumimoji="1" lang="en-US" altLang="ko-KR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</m:nary>
                    </m:oMath>
                  </m:oMathPara>
                </a14:m>
                <a:endParaRPr kumimoji="1" lang="ko-KR" altLang="en-US" sz="24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163FE8-32BA-F722-CA21-CFF4D495F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023" y="2074951"/>
                <a:ext cx="5096523" cy="825932"/>
              </a:xfrm>
              <a:prstGeom prst="rect">
                <a:avLst/>
              </a:prstGeom>
              <a:blipFill>
                <a:blip r:embed="rId3"/>
                <a:stretch>
                  <a:fillRect l="-498" t="-183333" r="-498" b="-2696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4A10666-6B9B-8132-4CCC-B9D5F6531424}"/>
              </a:ext>
            </a:extLst>
          </p:cNvPr>
          <p:cNvSpPr txBox="1"/>
          <p:nvPr/>
        </p:nvSpPr>
        <p:spPr>
          <a:xfrm>
            <a:off x="9968912" y="3808550"/>
            <a:ext cx="946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>
                <a:solidFill>
                  <a:srgbClr val="199FDD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목표값</a:t>
            </a:r>
            <a:endParaRPr kumimoji="1" lang="en-US" altLang="ko-KR" sz="2000" b="1">
              <a:solidFill>
                <a:srgbClr val="199FDD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68A7E61-AE1B-B99E-36D7-8CB8F2238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38" y="3429000"/>
            <a:ext cx="6702142" cy="2875221"/>
          </a:xfrm>
          <a:prstGeom prst="rect">
            <a:avLst/>
          </a:prstGeom>
        </p:spPr>
      </p:pic>
      <p:sp>
        <p:nvSpPr>
          <p:cNvPr id="21" name="아래쪽 화살표[D] 20">
            <a:extLst>
              <a:ext uri="{FF2B5EF4-FFF2-40B4-BE49-F238E27FC236}">
                <a16:creationId xmlns:a16="http://schemas.microsoft.com/office/drawing/2014/main" id="{08F5A3CB-DAAE-89A8-D3A6-044F130E7C77}"/>
              </a:ext>
            </a:extLst>
          </p:cNvPr>
          <p:cNvSpPr/>
          <p:nvPr/>
        </p:nvSpPr>
        <p:spPr>
          <a:xfrm>
            <a:off x="7862131" y="3187581"/>
            <a:ext cx="316194" cy="77766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C90944-DEA2-A412-CAE8-2D37EAE8007A}"/>
              </a:ext>
            </a:extLst>
          </p:cNvPr>
          <p:cNvSpPr txBox="1"/>
          <p:nvPr/>
        </p:nvSpPr>
        <p:spPr>
          <a:xfrm>
            <a:off x="6493879" y="2309807"/>
            <a:ext cx="5698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컴퓨터는 </a:t>
            </a:r>
            <a:r>
              <a:rPr kumimoji="1" lang="en-US" altLang="ko-KR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Discrete</a:t>
            </a:r>
            <a:r>
              <a:rPr kumimoji="1" lang="ko-KR" altLang="en-US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en-US" altLang="ko-KR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System</a:t>
            </a:r>
            <a:r>
              <a:rPr kumimoji="1" lang="ko-KR" altLang="en-US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이라 </a:t>
            </a:r>
            <a:r>
              <a:rPr kumimoji="1" lang="en-US" altLang="ko-KR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Integral</a:t>
            </a:r>
            <a:r>
              <a:rPr kumimoji="1" lang="ko-KR" altLang="en-US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이 불가능</a:t>
            </a:r>
            <a:r>
              <a:rPr kumimoji="1" lang="en-US" altLang="ko-KR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77504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02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PID</a:t>
            </a:r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제어란</a:t>
            </a:r>
            <a:r>
              <a:rPr kumimoji="1" lang="en-US" altLang="ko-KR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59B74-D266-5172-8F0E-7CBAC4BF857A}"/>
              </a:ext>
            </a:extLst>
          </p:cNvPr>
          <p:cNvSpPr txBox="1"/>
          <p:nvPr/>
        </p:nvSpPr>
        <p:spPr>
          <a:xfrm>
            <a:off x="557399" y="1001357"/>
            <a:ext cx="5698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</a:t>
            </a:r>
            <a:r>
              <a:rPr kumimoji="1" lang="ko-KR" altLang="en-US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</a:t>
            </a:r>
            <a:endParaRPr kumimoji="1" lang="en-US" altLang="ko-KR" sz="2000" b="1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6FB3A-4D52-4D96-053A-F5F3ACBD97D8}"/>
              </a:ext>
            </a:extLst>
          </p:cNvPr>
          <p:cNvSpPr txBox="1"/>
          <p:nvPr/>
        </p:nvSpPr>
        <p:spPr>
          <a:xfrm>
            <a:off x="851711" y="1512287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P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제어로 제어가 불가능한 미세한 편차를 적분하여 목표값에 도달할 수 있도록 한다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163FE8-32BA-F722-CA21-CFF4D495FCBC}"/>
                  </a:ext>
                </a:extLst>
              </p:cNvPr>
              <p:cNvSpPr txBox="1"/>
              <p:nvPr/>
            </p:nvSpPr>
            <p:spPr>
              <a:xfrm>
                <a:off x="1146023" y="2074951"/>
                <a:ext cx="4859214" cy="1034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𝑃𝐼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kumimoji="1" lang="en-US" altLang="ko-KR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𝑒𝑟𝑟𝑜𝑟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kumimoji="1" lang="en-US" altLang="ko-KR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ko-KR" altLang="en-US" sz="24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163FE8-32BA-F722-CA21-CFF4D495F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023" y="2074951"/>
                <a:ext cx="4859214" cy="1034129"/>
              </a:xfrm>
              <a:prstGeom prst="rect">
                <a:avLst/>
              </a:prstGeom>
              <a:blipFill>
                <a:blip r:embed="rId3"/>
                <a:stretch>
                  <a:fillRect l="-783" t="-115854" r="-1567" b="-1780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4A10666-6B9B-8132-4CCC-B9D5F6531424}"/>
              </a:ext>
            </a:extLst>
          </p:cNvPr>
          <p:cNvSpPr txBox="1"/>
          <p:nvPr/>
        </p:nvSpPr>
        <p:spPr>
          <a:xfrm>
            <a:off x="9968912" y="3808550"/>
            <a:ext cx="946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>
                <a:solidFill>
                  <a:srgbClr val="199FDD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목표값</a:t>
            </a:r>
            <a:endParaRPr kumimoji="1" lang="en-US" altLang="ko-KR" sz="2000" b="1">
              <a:solidFill>
                <a:srgbClr val="199FDD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68A7E61-AE1B-B99E-36D7-8CB8F2238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6338" y="3429000"/>
            <a:ext cx="6702142" cy="2875221"/>
          </a:xfrm>
          <a:prstGeom prst="rect">
            <a:avLst/>
          </a:prstGeom>
        </p:spPr>
      </p:pic>
      <p:sp>
        <p:nvSpPr>
          <p:cNvPr id="21" name="아래쪽 화살표[D] 20">
            <a:extLst>
              <a:ext uri="{FF2B5EF4-FFF2-40B4-BE49-F238E27FC236}">
                <a16:creationId xmlns:a16="http://schemas.microsoft.com/office/drawing/2014/main" id="{08F5A3CB-DAAE-89A8-D3A6-044F130E7C77}"/>
              </a:ext>
            </a:extLst>
          </p:cNvPr>
          <p:cNvSpPr/>
          <p:nvPr/>
        </p:nvSpPr>
        <p:spPr>
          <a:xfrm>
            <a:off x="7862131" y="3187581"/>
            <a:ext cx="316194" cy="77766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C90944-DEA2-A412-CAE8-2D37EAE8007A}"/>
              </a:ext>
            </a:extLst>
          </p:cNvPr>
          <p:cNvSpPr txBox="1"/>
          <p:nvPr/>
        </p:nvSpPr>
        <p:spPr>
          <a:xfrm>
            <a:off x="6493879" y="2309807"/>
            <a:ext cx="5698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Discrete</a:t>
            </a:r>
            <a:r>
              <a:rPr kumimoji="1" lang="ko-KR" altLang="en-US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의 </a:t>
            </a:r>
            <a:r>
              <a:rPr kumimoji="1" lang="en-US" altLang="ko-KR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Integral</a:t>
            </a:r>
            <a:r>
              <a:rPr kumimoji="1" lang="ko-KR" altLang="en-US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인 </a:t>
            </a:r>
            <a:r>
              <a:rPr kumimoji="1" lang="en-US" altLang="ko-KR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Sum</a:t>
            </a:r>
            <a:r>
              <a:rPr kumimoji="1" lang="ko-KR" altLang="en-US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을 통해 구현</a:t>
            </a:r>
            <a:r>
              <a:rPr kumimoji="1" lang="en-US" altLang="ko-KR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98371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02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PID</a:t>
            </a:r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제어란</a:t>
            </a:r>
            <a:r>
              <a:rPr kumimoji="1" lang="en-US" altLang="ko-KR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59B74-D266-5172-8F0E-7CBAC4BF857A}"/>
              </a:ext>
            </a:extLst>
          </p:cNvPr>
          <p:cNvSpPr txBox="1"/>
          <p:nvPr/>
        </p:nvSpPr>
        <p:spPr>
          <a:xfrm>
            <a:off x="557399" y="1001357"/>
            <a:ext cx="5698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D</a:t>
            </a:r>
            <a:r>
              <a:rPr kumimoji="1" lang="ko-KR" altLang="en-US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</a:t>
            </a:r>
            <a:endParaRPr kumimoji="1" lang="en-US" altLang="ko-KR" sz="2000" b="1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6FB3A-4D52-4D96-053A-F5F3ACBD97D8}"/>
              </a:ext>
            </a:extLst>
          </p:cNvPr>
          <p:cNvSpPr txBox="1"/>
          <p:nvPr/>
        </p:nvSpPr>
        <p:spPr>
          <a:xfrm>
            <a:off x="851711" y="1512287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미분 연산을 통해 급격한 변화를 컨트롤</a:t>
            </a:r>
            <a:endParaRPr kumimoji="1" lang="en-US" altLang="ko-KR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163FE8-32BA-F722-CA21-CFF4D495FCBC}"/>
                  </a:ext>
                </a:extLst>
              </p:cNvPr>
              <p:cNvSpPr txBox="1"/>
              <p:nvPr/>
            </p:nvSpPr>
            <p:spPr>
              <a:xfrm>
                <a:off x="1146023" y="2074951"/>
                <a:ext cx="2328907" cy="7012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ko-KR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𝑑𝑒𝑟𝑟𝑜𝑟</m:t>
                          </m:r>
                        </m:num>
                        <m:den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ko-KR" altLang="en-US" sz="24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163FE8-32BA-F722-CA21-CFF4D495F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023" y="2074951"/>
                <a:ext cx="2328907" cy="701218"/>
              </a:xfrm>
              <a:prstGeom prst="rect">
                <a:avLst/>
              </a:prstGeom>
              <a:blipFill>
                <a:blip r:embed="rId3"/>
                <a:stretch>
                  <a:fillRect l="-1630" t="-3571" r="-1630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5C94C153-7724-2E18-584C-4CDB5BB1C52A}"/>
              </a:ext>
            </a:extLst>
          </p:cNvPr>
          <p:cNvSpPr txBox="1"/>
          <p:nvPr/>
        </p:nvSpPr>
        <p:spPr>
          <a:xfrm>
            <a:off x="9968912" y="3808550"/>
            <a:ext cx="946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>
                <a:solidFill>
                  <a:srgbClr val="199FDD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목표값</a:t>
            </a:r>
            <a:endParaRPr kumimoji="1" lang="en-US" altLang="ko-KR" sz="2000" b="1">
              <a:solidFill>
                <a:srgbClr val="199FDD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27BF7F-B887-F532-FB23-7DEE8A97A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414" y="3049450"/>
            <a:ext cx="6976929" cy="341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42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02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PID</a:t>
            </a:r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제어란</a:t>
            </a:r>
            <a:r>
              <a:rPr kumimoji="1" lang="en-US" altLang="ko-KR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59B74-D266-5172-8F0E-7CBAC4BF857A}"/>
              </a:ext>
            </a:extLst>
          </p:cNvPr>
          <p:cNvSpPr txBox="1"/>
          <p:nvPr/>
        </p:nvSpPr>
        <p:spPr>
          <a:xfrm>
            <a:off x="557399" y="1001357"/>
            <a:ext cx="5698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PID</a:t>
            </a:r>
            <a:r>
              <a:rPr kumimoji="1" lang="ko-KR" altLang="en-US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</a:t>
            </a:r>
            <a:endParaRPr kumimoji="1" lang="en-US" altLang="ko-KR" sz="2000" b="1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6FB3A-4D52-4D96-053A-F5F3ACBD97D8}"/>
              </a:ext>
            </a:extLst>
          </p:cNvPr>
          <p:cNvSpPr txBox="1"/>
          <p:nvPr/>
        </p:nvSpPr>
        <p:spPr>
          <a:xfrm>
            <a:off x="784277" y="1487525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급격한 변화에도 목표값에 도달하도록 컨트롤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163FE8-32BA-F722-CA21-CFF4D495FCBC}"/>
                  </a:ext>
                </a:extLst>
              </p:cNvPr>
              <p:cNvSpPr txBox="1"/>
              <p:nvPr/>
            </p:nvSpPr>
            <p:spPr>
              <a:xfrm>
                <a:off x="1146023" y="1912257"/>
                <a:ext cx="7034233" cy="1034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𝑃𝐼𝐷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kumimoji="1" lang="en-US" altLang="ko-KR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𝑒𝑟𝑟𝑜𝑟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kumimoji="1" lang="en-US" altLang="ko-KR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  <m:d>
                            <m:dPr>
                              <m:ctrlPr>
                                <a:rPr kumimoji="1" lang="en-US" altLang="ko-KR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ko-KR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𝑑𝑒𝑟𝑟𝑜𝑟</m:t>
                          </m:r>
                        </m:num>
                        <m:den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ko-KR" altLang="en-US" sz="24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163FE8-32BA-F722-CA21-CFF4D495F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023" y="1912257"/>
                <a:ext cx="7034233" cy="1034129"/>
              </a:xfrm>
              <a:prstGeom prst="rect">
                <a:avLst/>
              </a:prstGeom>
              <a:blipFill>
                <a:blip r:embed="rId3"/>
                <a:stretch>
                  <a:fillRect l="-360" t="-115854" r="-180" b="-1780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4A10666-6B9B-8132-4CCC-B9D5F6531424}"/>
              </a:ext>
            </a:extLst>
          </p:cNvPr>
          <p:cNvSpPr txBox="1"/>
          <p:nvPr/>
        </p:nvSpPr>
        <p:spPr>
          <a:xfrm>
            <a:off x="9968912" y="3808550"/>
            <a:ext cx="946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>
                <a:solidFill>
                  <a:srgbClr val="199FDD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목표값</a:t>
            </a:r>
            <a:endParaRPr kumimoji="1" lang="en-US" altLang="ko-KR" sz="2000" b="1">
              <a:solidFill>
                <a:srgbClr val="199FDD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1" name="아래쪽 화살표[D] 20">
            <a:extLst>
              <a:ext uri="{FF2B5EF4-FFF2-40B4-BE49-F238E27FC236}">
                <a16:creationId xmlns:a16="http://schemas.microsoft.com/office/drawing/2014/main" id="{08F5A3CB-DAAE-89A8-D3A6-044F130E7C77}"/>
              </a:ext>
            </a:extLst>
          </p:cNvPr>
          <p:cNvSpPr/>
          <p:nvPr/>
        </p:nvSpPr>
        <p:spPr>
          <a:xfrm>
            <a:off x="7862131" y="3187581"/>
            <a:ext cx="316194" cy="77766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42F479-0157-3850-166A-B68C69097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414" y="3049450"/>
            <a:ext cx="6976929" cy="3415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F50121-2A9A-176C-A0DD-11EB49BB057B}"/>
              </a:ext>
            </a:extLst>
          </p:cNvPr>
          <p:cNvSpPr txBox="1"/>
          <p:nvPr/>
        </p:nvSpPr>
        <p:spPr>
          <a:xfrm>
            <a:off x="6617266" y="1453298"/>
            <a:ext cx="5698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컴퓨터는 </a:t>
            </a:r>
            <a:r>
              <a:rPr kumimoji="1" lang="en-US" altLang="ko-KR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Discrete</a:t>
            </a:r>
            <a:r>
              <a:rPr kumimoji="1" lang="ko-KR" altLang="en-US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en-US" altLang="ko-KR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System</a:t>
            </a:r>
            <a:r>
              <a:rPr kumimoji="1" lang="ko-KR" altLang="en-US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이라 미분이 불가능</a:t>
            </a:r>
            <a:r>
              <a:rPr kumimoji="1" lang="en-US" altLang="ko-KR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94195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02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PID</a:t>
            </a:r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제어란</a:t>
            </a:r>
            <a:r>
              <a:rPr kumimoji="1" lang="en-US" altLang="ko-KR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59B74-D266-5172-8F0E-7CBAC4BF857A}"/>
              </a:ext>
            </a:extLst>
          </p:cNvPr>
          <p:cNvSpPr txBox="1"/>
          <p:nvPr/>
        </p:nvSpPr>
        <p:spPr>
          <a:xfrm>
            <a:off x="557399" y="1001357"/>
            <a:ext cx="5698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PID</a:t>
            </a:r>
            <a:r>
              <a:rPr kumimoji="1" lang="ko-KR" altLang="en-US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</a:t>
            </a:r>
            <a:endParaRPr kumimoji="1" lang="en-US" altLang="ko-KR" sz="2000" b="1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6FB3A-4D52-4D96-053A-F5F3ACBD97D8}"/>
              </a:ext>
            </a:extLst>
          </p:cNvPr>
          <p:cNvSpPr txBox="1"/>
          <p:nvPr/>
        </p:nvSpPr>
        <p:spPr>
          <a:xfrm>
            <a:off x="784277" y="1487525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급격한 변화에도 목표값에 도달하도록 컨트롤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163FE8-32BA-F722-CA21-CFF4D495FCBC}"/>
                  </a:ext>
                </a:extLst>
              </p:cNvPr>
              <p:cNvSpPr txBox="1"/>
              <p:nvPr/>
            </p:nvSpPr>
            <p:spPr>
              <a:xfrm>
                <a:off x="1146023" y="1912257"/>
                <a:ext cx="7034233" cy="1034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𝑃𝐼𝐷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kumimoji="1" lang="en-US" altLang="ko-KR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𝑒𝑟𝑟𝑜𝑟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kumimoji="1" lang="en-US" altLang="ko-KR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  <m:d>
                            <m:dPr>
                              <m:ctrlPr>
                                <a:rPr kumimoji="1" lang="en-US" altLang="ko-KR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ko-KR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𝑑𝑒𝑟𝑟𝑜𝑟</m:t>
                          </m:r>
                        </m:num>
                        <m:den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kumimoji="1" lang="ko-KR" altLang="en-US" sz="24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163FE8-32BA-F722-CA21-CFF4D495F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023" y="1912257"/>
                <a:ext cx="7034233" cy="1034129"/>
              </a:xfrm>
              <a:prstGeom prst="rect">
                <a:avLst/>
              </a:prstGeom>
              <a:blipFill>
                <a:blip r:embed="rId3"/>
                <a:stretch>
                  <a:fillRect l="-360" t="-115854" r="-180" b="-1780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4A10666-6B9B-8132-4CCC-B9D5F6531424}"/>
              </a:ext>
            </a:extLst>
          </p:cNvPr>
          <p:cNvSpPr txBox="1"/>
          <p:nvPr/>
        </p:nvSpPr>
        <p:spPr>
          <a:xfrm>
            <a:off x="9968912" y="3808550"/>
            <a:ext cx="946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>
                <a:solidFill>
                  <a:srgbClr val="199FDD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목표값</a:t>
            </a:r>
            <a:endParaRPr kumimoji="1" lang="en-US" altLang="ko-KR" sz="2000" b="1">
              <a:solidFill>
                <a:srgbClr val="199FDD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1" name="아래쪽 화살표[D] 20">
            <a:extLst>
              <a:ext uri="{FF2B5EF4-FFF2-40B4-BE49-F238E27FC236}">
                <a16:creationId xmlns:a16="http://schemas.microsoft.com/office/drawing/2014/main" id="{08F5A3CB-DAAE-89A8-D3A6-044F130E7C77}"/>
              </a:ext>
            </a:extLst>
          </p:cNvPr>
          <p:cNvSpPr/>
          <p:nvPr/>
        </p:nvSpPr>
        <p:spPr>
          <a:xfrm>
            <a:off x="7862131" y="3187581"/>
            <a:ext cx="316194" cy="77766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42F479-0157-3850-166A-B68C69097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414" y="3049450"/>
            <a:ext cx="6976929" cy="3415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F50121-2A9A-176C-A0DD-11EB49BB057B}"/>
              </a:ext>
            </a:extLst>
          </p:cNvPr>
          <p:cNvSpPr txBox="1"/>
          <p:nvPr/>
        </p:nvSpPr>
        <p:spPr>
          <a:xfrm>
            <a:off x="6617266" y="1453298"/>
            <a:ext cx="5698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컴퓨터는 </a:t>
            </a:r>
            <a:r>
              <a:rPr kumimoji="1" lang="en-US" altLang="ko-KR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Discrete</a:t>
            </a:r>
            <a:r>
              <a:rPr kumimoji="1" lang="ko-KR" altLang="en-US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en-US" altLang="ko-KR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System</a:t>
            </a:r>
            <a:r>
              <a:rPr kumimoji="1" lang="ko-KR" altLang="en-US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이라 미분이 불가능</a:t>
            </a:r>
            <a:r>
              <a:rPr kumimoji="1" lang="en-US" altLang="ko-KR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622748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02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PID</a:t>
            </a:r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제어란</a:t>
            </a:r>
            <a:r>
              <a:rPr kumimoji="1" lang="en-US" altLang="ko-KR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59B74-D266-5172-8F0E-7CBAC4BF857A}"/>
              </a:ext>
            </a:extLst>
          </p:cNvPr>
          <p:cNvSpPr txBox="1"/>
          <p:nvPr/>
        </p:nvSpPr>
        <p:spPr>
          <a:xfrm>
            <a:off x="557399" y="1001357"/>
            <a:ext cx="5698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PID</a:t>
            </a:r>
            <a:r>
              <a:rPr kumimoji="1" lang="ko-KR" altLang="en-US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</a:t>
            </a:r>
            <a:endParaRPr kumimoji="1" lang="en-US" altLang="ko-KR" sz="2000" b="1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6FB3A-4D52-4D96-053A-F5F3ACBD97D8}"/>
              </a:ext>
            </a:extLst>
          </p:cNvPr>
          <p:cNvSpPr txBox="1"/>
          <p:nvPr/>
        </p:nvSpPr>
        <p:spPr>
          <a:xfrm>
            <a:off x="784277" y="1487525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급격한 변화에도 목표값에 도달하도록 컨트롤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163FE8-32BA-F722-CA21-CFF4D495FCBC}"/>
                  </a:ext>
                </a:extLst>
              </p:cNvPr>
              <p:cNvSpPr txBox="1"/>
              <p:nvPr/>
            </p:nvSpPr>
            <p:spPr>
              <a:xfrm>
                <a:off x="1146023" y="1912257"/>
                <a:ext cx="9596601" cy="10341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𝑃𝐼𝐷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kumimoji="1" lang="en-US" altLang="ko-KR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kumimoji="1"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𝑒𝑟𝑟𝑜𝑟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kumimoji="1" lang="en-US" altLang="ko-KR" sz="2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kumimoji="1" lang="en-US" altLang="ko-KR" sz="2400" b="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  <m:d>
                            <m:dPr>
                              <m:ctrlPr>
                                <a:rPr kumimoji="1" lang="en-US" altLang="ko-KR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ko-KR" sz="24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nary>
                      <m:r>
                        <a:rPr kumimoji="1" lang="en-US" altLang="ko-KR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kumimoji="1" lang="en-US" altLang="ko-KR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ko-K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kumimoji="1"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𝑝𝑟𝑒𝑣𝑖𝑜𝑢𝑠</m:t>
                          </m:r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𝑒𝑟𝑟𝑜𝑟</m:t>
                          </m:r>
                          <m:r>
                            <a:rPr kumimoji="1" lang="en-US" altLang="ko-KR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ko-K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kumimoji="1" lang="ko-KR" altLang="en-US" sz="24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7163FE8-32BA-F722-CA21-CFF4D495F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023" y="1912257"/>
                <a:ext cx="9596601" cy="1034129"/>
              </a:xfrm>
              <a:prstGeom prst="rect">
                <a:avLst/>
              </a:prstGeom>
              <a:blipFill>
                <a:blip r:embed="rId3"/>
                <a:stretch>
                  <a:fillRect l="-132" t="-115854" r="-529" b="-1780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4A10666-6B9B-8132-4CCC-B9D5F6531424}"/>
              </a:ext>
            </a:extLst>
          </p:cNvPr>
          <p:cNvSpPr txBox="1"/>
          <p:nvPr/>
        </p:nvSpPr>
        <p:spPr>
          <a:xfrm>
            <a:off x="9968912" y="3808550"/>
            <a:ext cx="9466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>
                <a:solidFill>
                  <a:srgbClr val="199FDD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목표값</a:t>
            </a:r>
            <a:endParaRPr kumimoji="1" lang="en-US" altLang="ko-KR" sz="2000" b="1">
              <a:solidFill>
                <a:srgbClr val="199FDD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1" name="아래쪽 화살표[D] 20">
            <a:extLst>
              <a:ext uri="{FF2B5EF4-FFF2-40B4-BE49-F238E27FC236}">
                <a16:creationId xmlns:a16="http://schemas.microsoft.com/office/drawing/2014/main" id="{08F5A3CB-DAAE-89A8-D3A6-044F130E7C77}"/>
              </a:ext>
            </a:extLst>
          </p:cNvPr>
          <p:cNvSpPr/>
          <p:nvPr/>
        </p:nvSpPr>
        <p:spPr>
          <a:xfrm>
            <a:off x="7862131" y="3187581"/>
            <a:ext cx="316194" cy="77766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42F479-0157-3850-166A-B68C69097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5414" y="3049450"/>
            <a:ext cx="6976929" cy="34150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F50121-2A9A-176C-A0DD-11EB49BB057B}"/>
              </a:ext>
            </a:extLst>
          </p:cNvPr>
          <p:cNvSpPr txBox="1"/>
          <p:nvPr/>
        </p:nvSpPr>
        <p:spPr>
          <a:xfrm>
            <a:off x="9526610" y="1453298"/>
            <a:ext cx="21079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차분을 통해 구현</a:t>
            </a:r>
            <a:r>
              <a:rPr kumimoji="1" lang="en-US" altLang="ko-KR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5942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02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PID</a:t>
            </a:r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제어란</a:t>
            </a:r>
            <a:r>
              <a:rPr kumimoji="1" lang="en-US" altLang="ko-KR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59B74-D266-5172-8F0E-7CBAC4BF857A}"/>
              </a:ext>
            </a:extLst>
          </p:cNvPr>
          <p:cNvSpPr txBox="1"/>
          <p:nvPr/>
        </p:nvSpPr>
        <p:spPr>
          <a:xfrm>
            <a:off x="557399" y="1001357"/>
            <a:ext cx="5698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PID</a:t>
            </a:r>
            <a:r>
              <a:rPr kumimoji="1" lang="ko-KR" altLang="en-US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제어의 문제점</a:t>
            </a:r>
            <a:r>
              <a:rPr kumimoji="1" lang="en-US" altLang="ko-KR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6FB3A-4D52-4D96-053A-F5F3ACBD97D8}"/>
              </a:ext>
            </a:extLst>
          </p:cNvPr>
          <p:cNvSpPr txBox="1"/>
          <p:nvPr/>
        </p:nvSpPr>
        <p:spPr>
          <a:xfrm>
            <a:off x="784277" y="1743899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I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제어의 경우 오차가 적분되기 때문에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error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가 지속된 후에도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I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제어가 남아 있어 목표값에서 멀어질 수 있다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endParaRPr kumimoji="1" lang="en-US" altLang="ko-KR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2DA005-73A4-35BC-E1B1-D3675D9D2412}"/>
              </a:ext>
            </a:extLst>
          </p:cNvPr>
          <p:cNvSpPr txBox="1"/>
          <p:nvPr/>
        </p:nvSpPr>
        <p:spPr>
          <a:xfrm>
            <a:off x="784277" y="2487383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이를 해결하기 위한 방법으로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I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제어에 여러 필터를 적용하는 방법이 있다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18DA16-49D1-C2B4-7841-173181A3A98F}"/>
              </a:ext>
            </a:extLst>
          </p:cNvPr>
          <p:cNvSpPr txBox="1"/>
          <p:nvPr/>
        </p:nvSpPr>
        <p:spPr>
          <a:xfrm>
            <a:off x="784277" y="3260642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하지만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대부분의 시스템에서는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PD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 정도만 이용하면 충분히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Control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이 가능하다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A5C71B-9609-D81A-A15E-9C15CF5F905D}"/>
              </a:ext>
            </a:extLst>
          </p:cNvPr>
          <p:cNvSpPr txBox="1"/>
          <p:nvPr/>
        </p:nvSpPr>
        <p:spPr>
          <a:xfrm>
            <a:off x="784277" y="4140859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우리 시스템에서도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PID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제어보다는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PD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제어만을 이용하더라도 충분히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Control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이 가능하다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9419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02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720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PID</a:t>
            </a:r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제어란</a:t>
            </a:r>
            <a:r>
              <a:rPr kumimoji="1" lang="en-US" altLang="ko-KR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E59B74-D266-5172-8F0E-7CBAC4BF857A}"/>
              </a:ext>
            </a:extLst>
          </p:cNvPr>
          <p:cNvSpPr txBox="1"/>
          <p:nvPr/>
        </p:nvSpPr>
        <p:spPr>
          <a:xfrm>
            <a:off x="557399" y="1001357"/>
            <a:ext cx="5698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PID</a:t>
            </a:r>
            <a:r>
              <a:rPr kumimoji="1" lang="ko-KR" altLang="en-US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제어를 위해서 가장 중요한 것</a:t>
            </a:r>
            <a:r>
              <a:rPr kumimoji="1" lang="en-US" altLang="ko-KR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6FB3A-4D52-4D96-053A-F5F3ACBD97D8}"/>
              </a:ext>
            </a:extLst>
          </p:cNvPr>
          <p:cNvSpPr txBox="1"/>
          <p:nvPr/>
        </p:nvSpPr>
        <p:spPr>
          <a:xfrm>
            <a:off x="784277" y="1743899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 b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 상수</a:t>
            </a:r>
            <a:r>
              <a:rPr kumimoji="1" lang="en-US" altLang="ko-KR" b="1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A5C71B-9609-D81A-A15E-9C15CF5F905D}"/>
              </a:ext>
            </a:extLst>
          </p:cNvPr>
          <p:cNvSpPr txBox="1"/>
          <p:nvPr/>
        </p:nvSpPr>
        <p:spPr>
          <a:xfrm>
            <a:off x="784277" y="2389095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 상수를 찾는 과정을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Tuning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이라고 한다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59575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03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3982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실제 </a:t>
            </a:r>
            <a:r>
              <a:rPr kumimoji="1" lang="en-US" altLang="ko-KR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PID </a:t>
            </a:r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제어가 이용되는 예시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5E0048-4F18-0BBA-DFED-F0BEDA2F465C}"/>
              </a:ext>
            </a:extLst>
          </p:cNvPr>
          <p:cNvSpPr txBox="1"/>
          <p:nvPr/>
        </p:nvSpPr>
        <p:spPr>
          <a:xfrm>
            <a:off x="557399" y="1001357"/>
            <a:ext cx="56981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Drone Hovering!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EDB188E-1D14-6CD1-21BE-9F25C97A0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140" y="2507268"/>
            <a:ext cx="4045720" cy="30035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B265F3-29BC-95D6-4738-133CDCFF28FA}"/>
              </a:ext>
            </a:extLst>
          </p:cNvPr>
          <p:cNvSpPr txBox="1"/>
          <p:nvPr/>
        </p:nvSpPr>
        <p:spPr>
          <a:xfrm>
            <a:off x="8302482" y="2885604"/>
            <a:ext cx="1285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ko-KR" altLang="en-US" sz="2000" b="1">
                <a:solidFill>
                  <a:srgbClr val="199FDD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목표</a:t>
            </a:r>
            <a:r>
              <a:rPr kumimoji="1" lang="en-US" altLang="ko-KR" sz="2000" b="1">
                <a:solidFill>
                  <a:srgbClr val="199FDD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 sz="2000" b="1">
                <a:solidFill>
                  <a:srgbClr val="199FDD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고도</a:t>
            </a:r>
            <a:endParaRPr kumimoji="1" lang="en-US" altLang="ko-KR" sz="2000" b="1">
              <a:solidFill>
                <a:srgbClr val="199FDD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CB6329-1046-3578-32C1-1904B474CD15}"/>
              </a:ext>
            </a:extLst>
          </p:cNvPr>
          <p:cNvSpPr txBox="1"/>
          <p:nvPr/>
        </p:nvSpPr>
        <p:spPr>
          <a:xfrm>
            <a:off x="4575840" y="2967335"/>
            <a:ext cx="9799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Drone</a:t>
            </a:r>
          </a:p>
        </p:txBody>
      </p:sp>
    </p:spTree>
    <p:extLst>
      <p:ext uri="{BB962C8B-B14F-4D97-AF65-F5344CB8AC3E}">
        <p14:creationId xmlns:p14="http://schemas.microsoft.com/office/powerpoint/2010/main" val="28401505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04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3964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자이로 가속도 센서 </a:t>
            </a:r>
            <a:r>
              <a:rPr kumimoji="1" lang="en-US" altLang="ko-KR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MPU6050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4098" name="Picture 2" descr="GitHub - ElectronicCats/mpu6050: MPU6050 Arduino Library">
            <a:extLst>
              <a:ext uri="{FF2B5EF4-FFF2-40B4-BE49-F238E27FC236}">
                <a16:creationId xmlns:a16="http://schemas.microsoft.com/office/drawing/2014/main" id="{8129069E-43C8-7348-6D11-654BBD068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264" y="2612352"/>
            <a:ext cx="4351471" cy="435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FB5038-2051-B2F3-F19C-2BDC457902F9}"/>
              </a:ext>
            </a:extLst>
          </p:cNvPr>
          <p:cNvSpPr txBox="1"/>
          <p:nvPr/>
        </p:nvSpPr>
        <p:spPr>
          <a:xfrm>
            <a:off x="797350" y="1060887"/>
            <a:ext cx="715035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∙ </a:t>
            </a:r>
            <a:r>
              <a:rPr kumimoji="1" lang="en-US" altLang="ko-KR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MPU6050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7AA9A8-E96C-9644-6817-D73B78C0275F}"/>
              </a:ext>
            </a:extLst>
          </p:cNvPr>
          <p:cNvSpPr txBox="1"/>
          <p:nvPr/>
        </p:nvSpPr>
        <p:spPr>
          <a:xfrm>
            <a:off x="1083633" y="1645181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보편적으로 많이 사용되는 자이로 가속도 센서</a:t>
            </a:r>
            <a:endParaRPr kumimoji="1" lang="en-US" altLang="ko-KR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E725BA-D1BC-676D-9284-0AC30D49089D}"/>
              </a:ext>
            </a:extLst>
          </p:cNvPr>
          <p:cNvSpPr txBox="1"/>
          <p:nvPr/>
        </p:nvSpPr>
        <p:spPr>
          <a:xfrm>
            <a:off x="1083633" y="2187620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가속도 자체가 아닌 중력가속도가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3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축으로 얼마만큼의 영향을 주었는가를 측정하여 기울어진 정도를 센싱</a:t>
            </a:r>
            <a:endParaRPr kumimoji="1" lang="en-US" altLang="ko-KR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0064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01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아두이노 기초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766E38-50E7-0DB2-EAFF-3B424405A99F}"/>
              </a:ext>
            </a:extLst>
          </p:cNvPr>
          <p:cNvSpPr txBox="1"/>
          <p:nvPr/>
        </p:nvSpPr>
        <p:spPr>
          <a:xfrm>
            <a:off x="842183" y="1143079"/>
            <a:ext cx="715035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∙ 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오픈소스</a:t>
            </a:r>
            <a:r>
              <a:rPr kumimoji="1" lang="en-US" altLang="ko-KR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C84E73-4912-74AC-7515-065607049F1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791430" y="1807516"/>
            <a:ext cx="4609139" cy="46091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12947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04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3964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자이로 가속도 센서 </a:t>
            </a:r>
            <a:r>
              <a:rPr kumimoji="1" lang="en-US" altLang="ko-KR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MPU6050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B5038-2051-B2F3-F19C-2BDC457902F9}"/>
              </a:ext>
            </a:extLst>
          </p:cNvPr>
          <p:cNvSpPr txBox="1"/>
          <p:nvPr/>
        </p:nvSpPr>
        <p:spPr>
          <a:xfrm>
            <a:off x="797350" y="1060887"/>
            <a:ext cx="715035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∙ </a:t>
            </a:r>
            <a:r>
              <a:rPr kumimoji="1" lang="en-US" altLang="ko-KR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MPU6050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값 측정해보기</a:t>
            </a:r>
            <a:endParaRPr kumimoji="1" lang="en-US" altLang="ko-KR" sz="2000" b="1" u="sng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D1AC152-4680-A8F5-8D7F-B3384F338D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142" b="6608"/>
          <a:stretch/>
        </p:blipFill>
        <p:spPr>
          <a:xfrm>
            <a:off x="1083633" y="1750224"/>
            <a:ext cx="3456063" cy="4706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90714E-DD83-F1F3-63E4-23410DF18732}"/>
              </a:ext>
            </a:extLst>
          </p:cNvPr>
          <p:cNvSpPr txBox="1"/>
          <p:nvPr/>
        </p:nvSpPr>
        <p:spPr>
          <a:xfrm>
            <a:off x="6096000" y="1750224"/>
            <a:ext cx="426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툴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-&gt;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라이브러리 관리 클릭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874825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04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3964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자이로 가속도 센서 </a:t>
            </a:r>
            <a:r>
              <a:rPr kumimoji="1" lang="en-US" altLang="ko-KR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MPU6050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B5038-2051-B2F3-F19C-2BDC457902F9}"/>
              </a:ext>
            </a:extLst>
          </p:cNvPr>
          <p:cNvSpPr txBox="1"/>
          <p:nvPr/>
        </p:nvSpPr>
        <p:spPr>
          <a:xfrm>
            <a:off x="797350" y="954993"/>
            <a:ext cx="715035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∙ </a:t>
            </a:r>
            <a:r>
              <a:rPr kumimoji="1" lang="en-US" altLang="ko-KR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MPU6050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값 측정해보기</a:t>
            </a:r>
            <a:endParaRPr kumimoji="1" lang="en-US" altLang="ko-KR" sz="2000" b="1" u="sng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7170" name="Picture 2" descr="스크린샷 2023-04-12 16 06 33">
            <a:extLst>
              <a:ext uri="{FF2B5EF4-FFF2-40B4-BE49-F238E27FC236}">
                <a16:creationId xmlns:a16="http://schemas.microsoft.com/office/drawing/2014/main" id="{C21CCAE8-79C6-ABAA-6DB8-591EC50C8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116" y="2482617"/>
            <a:ext cx="7887768" cy="42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E53BF6-FE29-032C-4408-8AB3384F8D3E}"/>
              </a:ext>
            </a:extLst>
          </p:cNvPr>
          <p:cNvSpPr txBox="1"/>
          <p:nvPr/>
        </p:nvSpPr>
        <p:spPr>
          <a:xfrm>
            <a:off x="1083633" y="1478563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검색창에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“mpu6050”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을 검색하고 가장 위에 뜨는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Adafruit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에서 만든 라이브러리를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“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설치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”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버튼을 눌러 설치</a:t>
            </a:r>
            <a:endParaRPr kumimoji="1" lang="en-US" altLang="ko-KR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3DDB7B-3233-8373-8FC8-98ABE4A34799}"/>
              </a:ext>
            </a:extLst>
          </p:cNvPr>
          <p:cNvSpPr txBox="1"/>
          <p:nvPr/>
        </p:nvSpPr>
        <p:spPr>
          <a:xfrm>
            <a:off x="1083633" y="1980590"/>
            <a:ext cx="1066683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해당 설치버튼을 누르면 연관된 다른 라이브러리들을 함게 설치하겠냐는 메세지가 뜨는데 이때 함께 설치해야 함</a:t>
            </a:r>
            <a:r>
              <a:rPr kumimoji="1" lang="en-US" altLang="ko-KR" b="1">
                <a:solidFill>
                  <a:srgbClr val="FF0000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27428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04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3964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자이로 가속도 센서 </a:t>
            </a:r>
            <a:r>
              <a:rPr kumimoji="1" lang="en-US" altLang="ko-KR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MPU6050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B5038-2051-B2F3-F19C-2BDC457902F9}"/>
              </a:ext>
            </a:extLst>
          </p:cNvPr>
          <p:cNvSpPr txBox="1"/>
          <p:nvPr/>
        </p:nvSpPr>
        <p:spPr>
          <a:xfrm>
            <a:off x="797350" y="954993"/>
            <a:ext cx="715035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∙ </a:t>
            </a:r>
            <a:r>
              <a:rPr kumimoji="1" lang="en-US" altLang="ko-KR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MPU6050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값 측정해보기</a:t>
            </a:r>
            <a:endParaRPr kumimoji="1" lang="en-US" altLang="ko-KR" sz="2000" b="1" u="sng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E53BF6-FE29-032C-4408-8AB3384F8D3E}"/>
              </a:ext>
            </a:extLst>
          </p:cNvPr>
          <p:cNvSpPr txBox="1"/>
          <p:nvPr/>
        </p:nvSpPr>
        <p:spPr>
          <a:xfrm>
            <a:off x="1083633" y="1478563"/>
            <a:ext cx="10974483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검색창에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“mpu6050”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을 검색하고 가장 위에 뜨는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Electronic Cats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에서 만든 라이브러리를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“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설치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”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버튼을 눌러 설치</a:t>
            </a:r>
            <a:endParaRPr kumimoji="1" lang="en-US" altLang="ko-KR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pic>
        <p:nvPicPr>
          <p:cNvPr id="8194" name="Picture 2" descr="스크린샷 2023-04-16 15 49 23">
            <a:extLst>
              <a:ext uri="{FF2B5EF4-FFF2-40B4-BE49-F238E27FC236}">
                <a16:creationId xmlns:a16="http://schemas.microsoft.com/office/drawing/2014/main" id="{CC291B07-6EFB-3AFD-771C-FCE9E8B0E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602" y="2649818"/>
            <a:ext cx="6306796" cy="354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38C09CEA-0CEB-D9FE-1F13-6E7C59F700B1}"/>
              </a:ext>
            </a:extLst>
          </p:cNvPr>
          <p:cNvSpPr/>
          <p:nvPr/>
        </p:nvSpPr>
        <p:spPr>
          <a:xfrm>
            <a:off x="2942602" y="3890439"/>
            <a:ext cx="6175761" cy="955026"/>
          </a:xfrm>
          <a:prstGeom prst="frame">
            <a:avLst>
              <a:gd name="adj1" fmla="val 523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8839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05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2452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PID </a:t>
            </a:r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튜닝 </a:t>
            </a:r>
            <a:r>
              <a:rPr kumimoji="1" lang="en-US" altLang="ko-KR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Method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B5038-2051-B2F3-F19C-2BDC457902F9}"/>
              </a:ext>
            </a:extLst>
          </p:cNvPr>
          <p:cNvSpPr txBox="1"/>
          <p:nvPr/>
        </p:nvSpPr>
        <p:spPr>
          <a:xfrm>
            <a:off x="797350" y="2339411"/>
            <a:ext cx="715035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∙ </a:t>
            </a:r>
            <a:r>
              <a:rPr kumimoji="1" lang="en-US" altLang="ko-KR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 Gain -&gt; D Gain 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순서로 튜닝</a:t>
            </a:r>
            <a:endParaRPr kumimoji="1" lang="en-US" altLang="ko-KR" sz="2000" b="1" u="sng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02255-65AF-F158-548E-6049B58C08CD}"/>
              </a:ext>
            </a:extLst>
          </p:cNvPr>
          <p:cNvSpPr txBox="1"/>
          <p:nvPr/>
        </p:nvSpPr>
        <p:spPr>
          <a:xfrm>
            <a:off x="1083633" y="2922854"/>
            <a:ext cx="10974483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제어에 가장 큰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Factor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인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 상수만을 이용해 목표값에 근사하도록 튜닝한 뒤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endParaRPr kumimoji="1" lang="en-US" altLang="ko-KR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  <a:p>
            <a:pPr>
              <a:lnSpc>
                <a:spcPct val="120000"/>
              </a:lnSpc>
            </a:pP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외력에도 빠르게 반응하기 위해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D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제어 상수를 튜닝한다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F779AA-52AB-F691-C227-ECB8A3F1D060}"/>
              </a:ext>
            </a:extLst>
          </p:cNvPr>
          <p:cNvSpPr txBox="1"/>
          <p:nvPr/>
        </p:nvSpPr>
        <p:spPr>
          <a:xfrm>
            <a:off x="797350" y="1211322"/>
            <a:ext cx="715035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∙ </a:t>
            </a:r>
            <a:r>
              <a:rPr kumimoji="1" lang="en-US" altLang="ko-KR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PID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튜닝을 위해서 여러 </a:t>
            </a:r>
            <a:r>
              <a:rPr kumimoji="1" lang="en-US" altLang="ko-KR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Method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들이 존재함</a:t>
            </a:r>
            <a:endParaRPr kumimoji="1" lang="en-US" altLang="ko-KR" sz="2000" b="1" u="sng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0642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06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2821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야뚜기 </a:t>
            </a:r>
            <a:r>
              <a:rPr kumimoji="1" lang="en-US" altLang="ko-KR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PID</a:t>
            </a:r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제어 실습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B5038-2051-B2F3-F19C-2BDC457902F9}"/>
              </a:ext>
            </a:extLst>
          </p:cNvPr>
          <p:cNvSpPr txBox="1"/>
          <p:nvPr/>
        </p:nvSpPr>
        <p:spPr>
          <a:xfrm>
            <a:off x="797350" y="1112201"/>
            <a:ext cx="715035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∙ 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제어 상황</a:t>
            </a:r>
            <a:endParaRPr kumimoji="1" lang="en-US" altLang="ko-KR" sz="2000" b="1" u="sng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411647-7640-CCD5-3692-DFB0DCE7094B}"/>
              </a:ext>
            </a:extLst>
          </p:cNvPr>
          <p:cNvSpPr txBox="1"/>
          <p:nvPr/>
        </p:nvSpPr>
        <p:spPr>
          <a:xfrm>
            <a:off x="3048712" y="3306291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3372E3B-AFF0-F791-A17C-ED9488EC7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539" y="2594199"/>
            <a:ext cx="1753193" cy="27560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21E4E6D-8C7E-EF71-A67D-CBDA764BE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727" y="2594199"/>
            <a:ext cx="1690539" cy="28012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D86D14-390E-106A-441C-CAD713DD5BA2}"/>
              </a:ext>
            </a:extLst>
          </p:cNvPr>
          <p:cNvSpPr txBox="1"/>
          <p:nvPr/>
        </p:nvSpPr>
        <p:spPr>
          <a:xfrm>
            <a:off x="1083633" y="1645181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아래 상황에서 야뚜기봇은 어느 방향으로 움직여야 할까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749671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06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2821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야뚜기 </a:t>
            </a:r>
            <a:r>
              <a:rPr kumimoji="1" lang="en-US" altLang="ko-KR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PID</a:t>
            </a:r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제어 실습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FB5038-2051-B2F3-F19C-2BDC457902F9}"/>
              </a:ext>
            </a:extLst>
          </p:cNvPr>
          <p:cNvSpPr txBox="1"/>
          <p:nvPr/>
        </p:nvSpPr>
        <p:spPr>
          <a:xfrm>
            <a:off x="797350" y="1112201"/>
            <a:ext cx="715035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∙ </a:t>
            </a:r>
            <a:r>
              <a:rPr kumimoji="1" lang="en-US" altLang="ko-KR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constrain 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함수</a:t>
            </a:r>
            <a:endParaRPr kumimoji="1" lang="en-US" altLang="ko-KR" sz="2000" b="1" u="sng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411647-7640-CCD5-3692-DFB0DCE7094B}"/>
              </a:ext>
            </a:extLst>
          </p:cNvPr>
          <p:cNvSpPr txBox="1"/>
          <p:nvPr/>
        </p:nvSpPr>
        <p:spPr>
          <a:xfrm>
            <a:off x="3048712" y="3306291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574FE11-3522-A43C-D541-DD4C49F79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023" y="1765174"/>
            <a:ext cx="6082797" cy="3820897"/>
          </a:xfrm>
          <a:prstGeom prst="rect">
            <a:avLst/>
          </a:prstGeom>
        </p:spPr>
      </p:pic>
      <p:sp>
        <p:nvSpPr>
          <p:cNvPr id="5" name="액자 4">
            <a:extLst>
              <a:ext uri="{FF2B5EF4-FFF2-40B4-BE49-F238E27FC236}">
                <a16:creationId xmlns:a16="http://schemas.microsoft.com/office/drawing/2014/main" id="{94550114-5002-D414-EFCE-7FA8A04DD8EC}"/>
              </a:ext>
            </a:extLst>
          </p:cNvPr>
          <p:cNvSpPr/>
          <p:nvPr/>
        </p:nvSpPr>
        <p:spPr>
          <a:xfrm>
            <a:off x="2874236" y="3984442"/>
            <a:ext cx="3885487" cy="369332"/>
          </a:xfrm>
          <a:prstGeom prst="frame">
            <a:avLst>
              <a:gd name="adj1" fmla="val 523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CC9A9E-D014-77EE-AB42-22C49A564398}"/>
              </a:ext>
            </a:extLst>
          </p:cNvPr>
          <p:cNvSpPr txBox="1"/>
          <p:nvPr/>
        </p:nvSpPr>
        <p:spPr>
          <a:xfrm>
            <a:off x="7366408" y="3167791"/>
            <a:ext cx="426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PID_control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값을 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-255 ~ 255</a:t>
            </a:r>
            <a:r>
              <a:rPr lang="ko-KR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 범위에서 나타냄</a:t>
            </a:r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바른돋움 1" pitchFamily="18" charset="-127"/>
                <a:ea typeface="바른돋움 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306052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06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2821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야뚜기 </a:t>
            </a:r>
            <a:r>
              <a:rPr kumimoji="1" lang="en-US" altLang="ko-KR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PID</a:t>
            </a:r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제어 실습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411647-7640-CCD5-3692-DFB0DCE7094B}"/>
              </a:ext>
            </a:extLst>
          </p:cNvPr>
          <p:cNvSpPr txBox="1"/>
          <p:nvPr/>
        </p:nvSpPr>
        <p:spPr>
          <a:xfrm>
            <a:off x="3048712" y="3306291"/>
            <a:ext cx="60974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D41468-7A94-E477-DEBD-4A32C31A2C9F}"/>
              </a:ext>
            </a:extLst>
          </p:cNvPr>
          <p:cNvSpPr txBox="1"/>
          <p:nvPr/>
        </p:nvSpPr>
        <p:spPr>
          <a:xfrm>
            <a:off x="2210386" y="3050435"/>
            <a:ext cx="8232700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ko-KR" altLang="en-US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직접 야뚜기봇을 튜닝해봅시다</a:t>
            </a:r>
            <a:r>
              <a:rPr kumimoji="1" lang="en-US" altLang="ko-KR" sz="36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650698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4497213" y="2659558"/>
            <a:ext cx="3219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Bold" panose="00000800000000000000" pitchFamily="2" charset="-127"/>
                <a:cs typeface="KoPubWorld돋움체 Light" panose="00000300000000000000" pitchFamily="2" charset="-127"/>
              </a:rPr>
              <a:t>Thank you !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3986800" y="4945599"/>
            <a:ext cx="4240168" cy="1417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melona0826@gmail.com</a:t>
            </a:r>
          </a:p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야무지니 로보틱스 권진 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010-5849-2697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F1D2896-F226-6C25-C16A-C730A8C31FDA}"/>
              </a:ext>
            </a:extLst>
          </p:cNvPr>
          <p:cNvSpPr/>
          <p:nvPr/>
        </p:nvSpPr>
        <p:spPr>
          <a:xfrm>
            <a:off x="0" y="6457890"/>
            <a:ext cx="12213771" cy="40011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F3DE3BA-924D-C86E-80FB-AC7724F6960A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01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아두이노 기초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766E38-50E7-0DB2-EAFF-3B424405A99F}"/>
              </a:ext>
            </a:extLst>
          </p:cNvPr>
          <p:cNvSpPr txBox="1"/>
          <p:nvPr/>
        </p:nvSpPr>
        <p:spPr>
          <a:xfrm>
            <a:off x="842183" y="1143079"/>
            <a:ext cx="715035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∙ 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임베디드</a:t>
            </a:r>
            <a:r>
              <a:rPr kumimoji="1" lang="en-US" altLang="ko-KR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34A4A4-8BAB-8DA7-CD55-8AA5C0451B8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3032969" y="2110137"/>
            <a:ext cx="6117088" cy="394803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9344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01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아두이노 기초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766E38-50E7-0DB2-EAFF-3B424405A99F}"/>
              </a:ext>
            </a:extLst>
          </p:cNvPr>
          <p:cNvSpPr txBox="1"/>
          <p:nvPr/>
        </p:nvSpPr>
        <p:spPr>
          <a:xfrm>
            <a:off x="842183" y="1143079"/>
            <a:ext cx="715035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∙ 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디지털</a:t>
            </a:r>
            <a:r>
              <a:rPr kumimoji="1" lang="en-US" altLang="ko-KR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아날로그</a:t>
            </a:r>
            <a:r>
              <a:rPr kumimoji="1" lang="en-US" altLang="ko-KR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?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1AB9B8-CD89-4D78-8B5E-927635E7559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430194" y="2637735"/>
            <a:ext cx="6623190" cy="22764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6019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01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아두이노 기초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8F4D8A-5273-E94A-13BC-EC94F47541E8}"/>
              </a:ext>
            </a:extLst>
          </p:cNvPr>
          <p:cNvSpPr txBox="1"/>
          <p:nvPr/>
        </p:nvSpPr>
        <p:spPr>
          <a:xfrm>
            <a:off x="1236033" y="1548176"/>
            <a:ext cx="102617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제품을 만드는데 필요한 소스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(HW, SW ...)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가 모두 공개되어 있어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 누구나 사용이 가능한 소프트웨어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플랫폼 등</a:t>
            </a:r>
            <a:endParaRPr kumimoji="1" lang="en-US" altLang="ko-KR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78D58-D78C-DB2B-8961-0B24F5348562}"/>
              </a:ext>
            </a:extLst>
          </p:cNvPr>
          <p:cNvSpPr txBox="1"/>
          <p:nvPr/>
        </p:nvSpPr>
        <p:spPr>
          <a:xfrm>
            <a:off x="994583" y="1060887"/>
            <a:ext cx="715035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∙ 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오픈소스</a:t>
            </a:r>
            <a:endParaRPr kumimoji="1" lang="en-US" altLang="ko-KR" sz="2000" b="1" u="sng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A13FA-1160-CC8A-F61E-9BE875E9DB9F}"/>
              </a:ext>
            </a:extLst>
          </p:cNvPr>
          <p:cNvSpPr txBox="1"/>
          <p:nvPr/>
        </p:nvSpPr>
        <p:spPr>
          <a:xfrm>
            <a:off x="1236033" y="3064581"/>
            <a:ext cx="102617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Embedded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라는 단어의 뜻처럼 컴퓨터 시스템이 장치 안에 내장되어 있고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</a:p>
          <a:p>
            <a:pPr>
              <a:lnSpc>
                <a:spcPct val="120000"/>
              </a:lnSpc>
            </a:pP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  이것이 특정한 기능들을 수행하는 시스템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임베디드 시스템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761DF-A6EE-10D8-FA11-69D4005F4516}"/>
              </a:ext>
            </a:extLst>
          </p:cNvPr>
          <p:cNvSpPr txBox="1"/>
          <p:nvPr/>
        </p:nvSpPr>
        <p:spPr>
          <a:xfrm>
            <a:off x="994583" y="2612363"/>
            <a:ext cx="715035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∙ 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임베디드</a:t>
            </a:r>
            <a:endParaRPr kumimoji="1" lang="en-US" altLang="ko-KR" sz="2000" b="1" u="sng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ED02D8-729F-3560-5F98-7D838DAD6EC4}"/>
              </a:ext>
            </a:extLst>
          </p:cNvPr>
          <p:cNvSpPr txBox="1"/>
          <p:nvPr/>
        </p:nvSpPr>
        <p:spPr>
          <a:xfrm>
            <a:off x="1236033" y="4611028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불연속적인 데이터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 LED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가 켜졌다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/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꺼졌다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스위치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ON/OFF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등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441FDD-81CC-33E3-3C92-125F1241122F}"/>
              </a:ext>
            </a:extLst>
          </p:cNvPr>
          <p:cNvSpPr txBox="1"/>
          <p:nvPr/>
        </p:nvSpPr>
        <p:spPr>
          <a:xfrm>
            <a:off x="994583" y="4132916"/>
            <a:ext cx="715035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∙ 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디지털</a:t>
            </a:r>
            <a:endParaRPr kumimoji="1" lang="en-US" altLang="ko-KR" sz="2000" b="1" u="sng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D14A2A-3AB3-2049-2E61-8EFC2CB221AA}"/>
              </a:ext>
            </a:extLst>
          </p:cNvPr>
          <p:cNvSpPr txBox="1"/>
          <p:nvPr/>
        </p:nvSpPr>
        <p:spPr>
          <a:xfrm>
            <a:off x="1236033" y="5845808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연속적인 데이터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(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모터의 속도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,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LED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의 밝기 등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259A19-3DA2-8C25-5AED-BBD1F1020EA8}"/>
              </a:ext>
            </a:extLst>
          </p:cNvPr>
          <p:cNvSpPr txBox="1"/>
          <p:nvPr/>
        </p:nvSpPr>
        <p:spPr>
          <a:xfrm>
            <a:off x="994583" y="5342264"/>
            <a:ext cx="715035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∙ </a:t>
            </a:r>
            <a:r>
              <a:rPr kumimoji="1" lang="ko-KR" altLang="en-US" sz="2000" b="1" u="sng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아날로그</a:t>
            </a:r>
            <a:endParaRPr kumimoji="1" lang="en-US" altLang="ko-KR" sz="2000" b="1" u="sng">
              <a:solidFill>
                <a:srgbClr val="1274A3"/>
              </a:solidFill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2877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799826"/>
            <a:ext cx="11077200" cy="18000"/>
          </a:xfrm>
          <a:prstGeom prst="rect">
            <a:avLst/>
          </a:prstGeom>
          <a:solidFill>
            <a:srgbClr val="199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67BD6-ABE9-C543-B057-940BDA9E7E29}"/>
              </a:ext>
            </a:extLst>
          </p:cNvPr>
          <p:cNvSpPr txBox="1"/>
          <p:nvPr/>
        </p:nvSpPr>
        <p:spPr>
          <a:xfrm>
            <a:off x="557400" y="276606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199FDD"/>
                </a:solidFill>
                <a:latin typeface="KoPubWorldDotum_Pro Bold" pitchFamily="2" charset="-127"/>
                <a:ea typeface="KoPubWorldDotum_Pro Bold" pitchFamily="2" charset="-127"/>
                <a:cs typeface="KoPubWorldDotum_Pro Bold" pitchFamily="2" charset="-127"/>
              </a:rPr>
              <a:t>01</a:t>
            </a:r>
            <a:endParaRPr lang="ko-KR" altLang="en-US" sz="2800" b="1" dirty="0">
              <a:solidFill>
                <a:srgbClr val="199FDD"/>
              </a:solidFill>
              <a:latin typeface="KoPubWorldDotum_Pro Bold" pitchFamily="2" charset="-127"/>
              <a:ea typeface="KoPubWorldDotum_Pro Bold" pitchFamily="2" charset="-127"/>
              <a:cs typeface="KoPubWorldDotum_Pro Bold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7FD137-733E-0E49-9B59-ADCB41642A8B}"/>
              </a:ext>
            </a:extLst>
          </p:cNvPr>
          <p:cNvSpPr txBox="1"/>
          <p:nvPr/>
        </p:nvSpPr>
        <p:spPr>
          <a:xfrm>
            <a:off x="1083633" y="301733"/>
            <a:ext cx="1880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아두이노 기초</a:t>
            </a:r>
            <a:endParaRPr kumimoji="1" lang="ko-Kore-KR" altLang="en-US" sz="2400">
              <a:latin typeface="KoPubWorldDotum_Pro Medium" pitchFamily="2" charset="-127"/>
              <a:ea typeface="KoPubWorldDotum_Pro Medium" pitchFamily="2" charset="-127"/>
              <a:cs typeface="KoPubWorldDotum_Pro Medium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8F4D8A-5273-E94A-13BC-EC94F47541E8}"/>
              </a:ext>
            </a:extLst>
          </p:cNvPr>
          <p:cNvSpPr txBox="1"/>
          <p:nvPr/>
        </p:nvSpPr>
        <p:spPr>
          <a:xfrm>
            <a:off x="1236033" y="1548176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아두이노는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Atmega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를 쉽게 개발하는 개발보드일 뿐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278D58-D78C-DB2B-8961-0B24F5348562}"/>
              </a:ext>
            </a:extLst>
          </p:cNvPr>
          <p:cNvSpPr txBox="1"/>
          <p:nvPr/>
        </p:nvSpPr>
        <p:spPr>
          <a:xfrm>
            <a:off x="994583" y="1060887"/>
            <a:ext cx="7150350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 sz="2000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∙ </a:t>
            </a:r>
            <a:r>
              <a:rPr kumimoji="1" lang="ko-KR" altLang="en-US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우리 야뚜기봇에는 아두이노가 없는걸</a:t>
            </a:r>
            <a:r>
              <a:rPr kumimoji="1" lang="en-US" altLang="ko-KR" sz="2000" b="1">
                <a:solidFill>
                  <a:srgbClr val="1274A3"/>
                </a:solidFill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..?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415C87-202C-CA57-5FC3-91EBEBDD2FF5}"/>
              </a:ext>
            </a:extLst>
          </p:cNvPr>
          <p:cNvSpPr txBox="1"/>
          <p:nvPr/>
        </p:nvSpPr>
        <p:spPr>
          <a:xfrm>
            <a:off x="1236033" y="2095773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야뚜기봇에는 아두이노 나노와 같은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Atmega328p-AU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를 이용한 개발보드임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!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E09BBB5-590A-DC6D-7906-AB3608B56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636" b="95595" l="914" r="99797">
                        <a14:foregroundMark x1="6904" y1="52570" x2="6904" y2="52570"/>
                        <a14:foregroundMark x1="28223" y1="13069" x2="28223" y2="13069"/>
                        <a14:foregroundMark x1="41624" y1="13510" x2="41624" y2="13510"/>
                        <a14:foregroundMark x1="25482" y1="12188" x2="31168" y2="14244"/>
                        <a14:foregroundMark x1="4670" y1="42144" x2="5685" y2="59618"/>
                        <a14:foregroundMark x1="20406" y1="41703" x2="21218" y2="45815"/>
                        <a14:foregroundMark x1="5888" y1="43465" x2="8020" y2="69310"/>
                        <a14:foregroundMark x1="25178" y1="9838" x2="31371" y2="11747"/>
                        <a14:foregroundMark x1="7411" y1="41850" x2="9543" y2="77386"/>
                        <a14:foregroundMark x1="7411" y1="46843" x2="12386" y2="51248"/>
                        <a14:foregroundMark x1="5584" y1="52863" x2="6497" y2="65198"/>
                        <a14:foregroundMark x1="6193" y1="65198" x2="3553" y2="59031"/>
                        <a14:foregroundMark x1="2234" y1="38179" x2="11066" y2="49192"/>
                        <a14:foregroundMark x1="11066" y1="49192" x2="12995" y2="60940"/>
                        <a14:foregroundMark x1="24365" y1="45081" x2="25787" y2="58737"/>
                        <a14:foregroundMark x1="66599" y1="13363" x2="78376" y2="15565"/>
                        <a14:foregroundMark x1="63858" y1="24082" x2="79289" y2="26432"/>
                        <a14:foregroundMark x1="67919" y1="7636" x2="67919" y2="24670"/>
                        <a14:foregroundMark x1="88528" y1="30690" x2="92690" y2="60352"/>
                        <a14:foregroundMark x1="92690" y1="60352" x2="86396" y2="57416"/>
                        <a14:foregroundMark x1="87310" y1="80470" x2="83452" y2="92658"/>
                        <a14:foregroundMark x1="83452" y1="92658" x2="81117" y2="92364"/>
                        <a14:foregroundMark x1="91269" y1="65345" x2="92386" y2="69897"/>
                        <a14:foregroundMark x1="88731" y1="26285" x2="90964" y2="46843"/>
                        <a14:foregroundMark x1="90863" y1="24523" x2="91574" y2="37885"/>
                        <a14:foregroundMark x1="91472" y1="26725" x2="92690" y2="35536"/>
                        <a14:foregroundMark x1="92487" y1="25404" x2="93503" y2="35242"/>
                        <a14:foregroundMark x1="92081" y1="32452" x2="92081" y2="43172"/>
                        <a14:foregroundMark x1="87208" y1="28634" x2="87107" y2="43172"/>
                        <a14:foregroundMark x1="87107" y1="43172" x2="86904" y2="43465"/>
                        <a14:foregroundMark x1="90863" y1="56094" x2="90051" y2="72981"/>
                        <a14:foregroundMark x1="94112" y1="54772" x2="96447" y2="64905"/>
                        <a14:foregroundMark x1="19188" y1="91483" x2="56751" y2="88987"/>
                        <a14:foregroundMark x1="56751" y1="88987" x2="64467" y2="90749"/>
                        <a14:foregroundMark x1="21929" y1="85169" x2="30355" y2="93833"/>
                        <a14:foregroundMark x1="30355" y1="93833" x2="33807" y2="90749"/>
                        <a14:foregroundMark x1="34213" y1="87225" x2="25584" y2="93833"/>
                        <a14:foregroundMark x1="27107" y1="83113" x2="24975" y2="91630"/>
                        <a14:foregroundMark x1="23959" y1="83847" x2="24061" y2="88399"/>
                        <a14:foregroundMark x1="20914" y1="86050" x2="21320" y2="86784"/>
                        <a14:foregroundMark x1="19188" y1="86050" x2="19188" y2="87078"/>
                        <a14:foregroundMark x1="17868" y1="86197" x2="18579" y2="86784"/>
                        <a14:foregroundMark x1="15736" y1="86197" x2="33503" y2="84728"/>
                        <a14:foregroundMark x1="22741" y1="86490" x2="33604" y2="85903"/>
                        <a14:foregroundMark x1="33604" y1="85903" x2="34213" y2="86197"/>
                        <a14:foregroundMark x1="14518" y1="88546" x2="24264" y2="94420"/>
                        <a14:foregroundMark x1="24264" y1="94420" x2="35127" y2="95154"/>
                        <a14:foregroundMark x1="15127" y1="90162" x2="21624" y2="93686"/>
                        <a14:foregroundMark x1="9036" y1="37004" x2="10558" y2="48018"/>
                        <a14:foregroundMark x1="71574" y1="90602" x2="76142" y2="90749"/>
                        <a14:foregroundMark x1="93096" y1="47283" x2="97056" y2="55066"/>
                        <a14:foregroundMark x1="94619" y1="47137" x2="96853" y2="61380"/>
                        <a14:foregroundMark x1="96853" y1="61380" x2="94619" y2="72100"/>
                        <a14:foregroundMark x1="94721" y1="73275" x2="97896" y2="66386"/>
                        <a14:foregroundMark x1="96548" y1="48605" x2="98829" y2="57305"/>
                        <a14:foregroundMark x1="5076" y1="39060" x2="2132" y2="52717"/>
                        <a14:foregroundMark x1="2132" y1="52717" x2="3147" y2="65932"/>
                        <a14:foregroundMark x1="3147" y1="65932" x2="9340" y2="50954"/>
                        <a14:foregroundMark x1="9340" y1="50954" x2="12081" y2="63289"/>
                        <a14:foregroundMark x1="12081" y1="63289" x2="12081" y2="63142"/>
                        <a14:foregroundMark x1="914" y1="60793" x2="6193" y2="67107"/>
                        <a14:foregroundMark x1="14112" y1="91043" x2="20847" y2="96663"/>
                        <a14:foregroundMark x1="28285" y1="96539" x2="33604" y2="95595"/>
                        <a14:foregroundMark x1="33604" y1="95595" x2="34822" y2="88840"/>
                        <a14:foregroundMark x1="98376" y1="62261" x2="98071" y2="68135"/>
                        <a14:foregroundMark x1="97766" y1="60499" x2="97766" y2="60499"/>
                        <a14:foregroundMark x1="97970" y1="60059" x2="97970" y2="60059"/>
                        <a14:foregroundMark x1="98376" y1="59618" x2="98274" y2="60352"/>
                        <a14:foregroundMark x1="97766" y1="57709" x2="98071" y2="60059"/>
                        <a14:backgroundMark x1="24670" y1="99119" x2="24670" y2="99119"/>
                        <a14:backgroundMark x1="22741" y1="98532" x2="22741" y2="98532"/>
                        <a14:backgroundMark x1="20406" y1="97651" x2="24975" y2="97797"/>
                        <a14:backgroundMark x1="24264" y1="98238" x2="26091" y2="98238"/>
                        <a14:backgroundMark x1="24264" y1="97210" x2="27919" y2="97357"/>
                        <a14:backgroundMark x1="99344" y1="60499" x2="99797" y2="69897"/>
                        <a14:backgroundMark x1="99188" y1="57269" x2="99323" y2="60059"/>
                        <a14:backgroundMark x1="99797" y1="69897" x2="99289" y2="701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36033" y="3322744"/>
            <a:ext cx="4965292" cy="3431300"/>
          </a:xfrm>
          <a:prstGeom prst="rect">
            <a:avLst/>
          </a:prstGeom>
        </p:spPr>
      </p:pic>
      <p:sp>
        <p:nvSpPr>
          <p:cNvPr id="12" name="액자 11">
            <a:extLst>
              <a:ext uri="{FF2B5EF4-FFF2-40B4-BE49-F238E27FC236}">
                <a16:creationId xmlns:a16="http://schemas.microsoft.com/office/drawing/2014/main" id="{8A946B4F-5B8B-A092-809B-8B6CF83F4B63}"/>
              </a:ext>
            </a:extLst>
          </p:cNvPr>
          <p:cNvSpPr/>
          <p:nvPr/>
        </p:nvSpPr>
        <p:spPr>
          <a:xfrm>
            <a:off x="1852168" y="4573494"/>
            <a:ext cx="999941" cy="999941"/>
          </a:xfrm>
          <a:prstGeom prst="frame">
            <a:avLst>
              <a:gd name="adj1" fmla="val 633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B3BC3329-48A8-4C46-C5CB-5155127C5F4B}"/>
              </a:ext>
            </a:extLst>
          </p:cNvPr>
          <p:cNvSpPr/>
          <p:nvPr/>
        </p:nvSpPr>
        <p:spPr>
          <a:xfrm rot="20923069">
            <a:off x="2739011" y="4112007"/>
            <a:ext cx="3782250" cy="32951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22F975F-EF90-9874-0A9B-126DE829ECE9}"/>
              </a:ext>
            </a:extLst>
          </p:cNvPr>
          <p:cNvSpPr txBox="1"/>
          <p:nvPr/>
        </p:nvSpPr>
        <p:spPr>
          <a:xfrm>
            <a:off x="6688159" y="3692611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Arduino Nano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와 같은 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Atmega328p-AU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A7D6FA-515C-4332-2E18-1CE15FB94033}"/>
              </a:ext>
            </a:extLst>
          </p:cNvPr>
          <p:cNvSpPr txBox="1"/>
          <p:nvPr/>
        </p:nvSpPr>
        <p:spPr>
          <a:xfrm>
            <a:off x="1236033" y="2654750"/>
            <a:ext cx="102617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ko-Kore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‣ </a:t>
            </a:r>
            <a:r>
              <a:rPr kumimoji="1" lang="ko-KR" altLang="en-US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그래서 아두이노 처럼 사용이 가능</a:t>
            </a:r>
            <a:r>
              <a:rPr kumimoji="1" lang="en-US" altLang="ko-KR">
                <a:latin typeface="KoPubWorldDotum_Pro Medium" pitchFamily="2" charset="-127"/>
                <a:ea typeface="KoPubWorldDotum_Pro Medium" pitchFamily="2" charset="-127"/>
                <a:cs typeface="KoPubWorldDotum_Pro Medium" pitchFamily="2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773885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23446</TotalTime>
  <Words>1750</Words>
  <Application>Microsoft Macintosh PowerPoint</Application>
  <PresentationFormat>와이드스크린</PresentationFormat>
  <Paragraphs>418</Paragraphs>
  <Slides>57</Slides>
  <Notes>54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9" baseType="lpstr">
      <vt:lpstr>맑은 고딕</vt:lpstr>
      <vt:lpstr>바른돋움 1</vt:lpstr>
      <vt:lpstr>KoPubWorld돋움체 Bold</vt:lpstr>
      <vt:lpstr>KoPubWorld돋움체 Light</vt:lpstr>
      <vt:lpstr>KoPubWorldDotum_Pro Bold</vt:lpstr>
      <vt:lpstr>KoPubWorldDotum_Pro Light</vt:lpstr>
      <vt:lpstr>KoPubWorldDotum_Pro Medium</vt:lpstr>
      <vt:lpstr>NanumBarunGothic</vt:lpstr>
      <vt:lpstr>Arial</vt:lpstr>
      <vt:lpstr>Calibri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K J</cp:lastModifiedBy>
  <cp:revision>326</cp:revision>
  <dcterms:created xsi:type="dcterms:W3CDTF">2020-01-03T14:16:53Z</dcterms:created>
  <dcterms:modified xsi:type="dcterms:W3CDTF">2024-01-18T10:41:40Z</dcterms:modified>
</cp:coreProperties>
</file>